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60" r:id="rId4"/>
    <p:sldId id="258" r:id="rId5"/>
    <p:sldId id="261" r:id="rId6"/>
    <p:sldId id="262" r:id="rId7"/>
    <p:sldId id="264" r:id="rId8"/>
    <p:sldId id="263" r:id="rId9"/>
    <p:sldId id="266" r:id="rId10"/>
    <p:sldId id="265" r:id="rId11"/>
    <p:sldId id="269" r:id="rId12"/>
    <p:sldId id="268" r:id="rId13"/>
    <p:sldId id="259" r:id="rId14"/>
    <p:sldId id="270" r:id="rId15"/>
    <p:sldId id="271" r:id="rId16"/>
    <p:sldId id="273" r:id="rId17"/>
    <p:sldId id="272" r:id="rId18"/>
    <p:sldId id="276"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78552A-82FA-4DF5-94A9-F072F007DA56}"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2BE41C41-1B7A-4697-9D9E-4FA29074FAB1}">
      <dgm:prSet/>
      <dgm:spPr/>
      <dgm:t>
        <a:bodyPr/>
        <a:lstStyle/>
        <a:p>
          <a:r>
            <a:rPr lang="en-GB" b="0" i="0" dirty="0"/>
            <a:t>The northern city of Manchester is established as the single biggest tech hub outside of London, boasting a cumulative digital turnover of around £2.9 billion and offering an impressive 62,653 digital jobs. Those jobs attract young professionals from all over the world. </a:t>
          </a:r>
        </a:p>
        <a:p>
          <a:r>
            <a:rPr lang="en-GB" b="0" i="0" dirty="0"/>
            <a:t>Certain suburbs of Manchester have seen substantial hikes in house pricing in recent years. I believe those more affluent areas with the most expensive residential property and the highest yield for investors have larger numbers of cafes, bars, restaurants etc, so draw younger residents with high expendable income.</a:t>
          </a:r>
        </a:p>
      </dgm:t>
    </dgm:pt>
    <dgm:pt modelId="{80292444-7A38-4A77-AE49-46D0692E4911}" type="parTrans" cxnId="{2A5B825F-DCE8-48A1-BE00-7D1A52B2AB7D}">
      <dgm:prSet/>
      <dgm:spPr/>
      <dgm:t>
        <a:bodyPr/>
        <a:lstStyle/>
        <a:p>
          <a:endParaRPr lang="en-US"/>
        </a:p>
      </dgm:t>
    </dgm:pt>
    <dgm:pt modelId="{F103F0BA-CF8C-48DA-A54C-60EA8F817B12}" type="sibTrans" cxnId="{2A5B825F-DCE8-48A1-BE00-7D1A52B2AB7D}">
      <dgm:prSet/>
      <dgm:spPr/>
      <dgm:t>
        <a:bodyPr/>
        <a:lstStyle/>
        <a:p>
          <a:endParaRPr lang="en-US"/>
        </a:p>
      </dgm:t>
    </dgm:pt>
    <dgm:pt modelId="{C6B9569B-0A06-4265-9C7A-BC6025AB4A39}">
      <dgm:prSet/>
      <dgm:spPr/>
      <dgm:t>
        <a:bodyPr/>
        <a:lstStyle/>
        <a:p>
          <a:r>
            <a:rPr lang="en-GB" b="0" i="0" dirty="0"/>
            <a:t>In this project, I will use the Foursquare API to explore suburbs of Manchester, and classify them based on popular venues. I will look at how much property costs, thus how affluent each suburb is. I will also look at the average yield in each postcode and assess whether it is related to the types of venue nearby.</a:t>
          </a:r>
        </a:p>
      </dgm:t>
    </dgm:pt>
    <dgm:pt modelId="{2A8B81F7-18F7-4A27-9DCF-2403B1273766}" type="parTrans" cxnId="{F9ED89D8-FE64-4D75-9A15-4434BB19001B}">
      <dgm:prSet/>
      <dgm:spPr/>
      <dgm:t>
        <a:bodyPr/>
        <a:lstStyle/>
        <a:p>
          <a:endParaRPr lang="en-US"/>
        </a:p>
      </dgm:t>
    </dgm:pt>
    <dgm:pt modelId="{56AE25B8-72E2-48E0-9521-28A4B9B9D8B5}" type="sibTrans" cxnId="{F9ED89D8-FE64-4D75-9A15-4434BB19001B}">
      <dgm:prSet/>
      <dgm:spPr/>
      <dgm:t>
        <a:bodyPr/>
        <a:lstStyle/>
        <a:p>
          <a:endParaRPr lang="en-US"/>
        </a:p>
      </dgm:t>
    </dgm:pt>
    <dgm:pt modelId="{9EB20A03-4919-4CCE-8824-212DEF1D9033}" type="pres">
      <dgm:prSet presAssocID="{FC78552A-82FA-4DF5-94A9-F072F007DA56}" presName="Name0" presStyleCnt="0">
        <dgm:presLayoutVars>
          <dgm:dir/>
          <dgm:animLvl val="lvl"/>
          <dgm:resizeHandles val="exact"/>
        </dgm:presLayoutVars>
      </dgm:prSet>
      <dgm:spPr/>
    </dgm:pt>
    <dgm:pt modelId="{2F777636-10D8-4FB7-9630-A60CD08CA946}" type="pres">
      <dgm:prSet presAssocID="{C6B9569B-0A06-4265-9C7A-BC6025AB4A39}" presName="boxAndChildren" presStyleCnt="0"/>
      <dgm:spPr/>
    </dgm:pt>
    <dgm:pt modelId="{E514258C-0F66-4926-B144-448C48664C00}" type="pres">
      <dgm:prSet presAssocID="{C6B9569B-0A06-4265-9C7A-BC6025AB4A39}" presName="parentTextBox" presStyleLbl="node1" presStyleIdx="0" presStyleCnt="2" custScaleY="102363"/>
      <dgm:spPr/>
    </dgm:pt>
    <dgm:pt modelId="{5891ED2C-7F3C-4340-90B2-FC76298F5BE1}" type="pres">
      <dgm:prSet presAssocID="{F103F0BA-CF8C-48DA-A54C-60EA8F817B12}" presName="sp" presStyleCnt="0"/>
      <dgm:spPr/>
    </dgm:pt>
    <dgm:pt modelId="{08806A98-318F-4362-A64A-D1B7134F2880}" type="pres">
      <dgm:prSet presAssocID="{2BE41C41-1B7A-4697-9D9E-4FA29074FAB1}" presName="arrowAndChildren" presStyleCnt="0"/>
      <dgm:spPr/>
    </dgm:pt>
    <dgm:pt modelId="{A51CD2C2-1927-4F35-8E33-40DD09A490E8}" type="pres">
      <dgm:prSet presAssocID="{2BE41C41-1B7A-4697-9D9E-4FA29074FAB1}" presName="parentTextArrow" presStyleLbl="node1" presStyleIdx="1" presStyleCnt="2" custScaleY="162408"/>
      <dgm:spPr/>
    </dgm:pt>
  </dgm:ptLst>
  <dgm:cxnLst>
    <dgm:cxn modelId="{2A5B825F-DCE8-48A1-BE00-7D1A52B2AB7D}" srcId="{FC78552A-82FA-4DF5-94A9-F072F007DA56}" destId="{2BE41C41-1B7A-4697-9D9E-4FA29074FAB1}" srcOrd="0" destOrd="0" parTransId="{80292444-7A38-4A77-AE49-46D0692E4911}" sibTransId="{F103F0BA-CF8C-48DA-A54C-60EA8F817B12}"/>
    <dgm:cxn modelId="{89070788-0585-45F5-ADC8-FA71A4AD01AF}" type="presOf" srcId="{C6B9569B-0A06-4265-9C7A-BC6025AB4A39}" destId="{E514258C-0F66-4926-B144-448C48664C00}" srcOrd="0" destOrd="0" presId="urn:microsoft.com/office/officeart/2005/8/layout/process4"/>
    <dgm:cxn modelId="{6D3FE699-7A83-4B43-A8AB-264181E48F1E}" type="presOf" srcId="{FC78552A-82FA-4DF5-94A9-F072F007DA56}" destId="{9EB20A03-4919-4CCE-8824-212DEF1D9033}" srcOrd="0" destOrd="0" presId="urn:microsoft.com/office/officeart/2005/8/layout/process4"/>
    <dgm:cxn modelId="{5637CD9F-DC02-4B42-8551-7829560334B4}" type="presOf" srcId="{2BE41C41-1B7A-4697-9D9E-4FA29074FAB1}" destId="{A51CD2C2-1927-4F35-8E33-40DD09A490E8}" srcOrd="0" destOrd="0" presId="urn:microsoft.com/office/officeart/2005/8/layout/process4"/>
    <dgm:cxn modelId="{F9ED89D8-FE64-4D75-9A15-4434BB19001B}" srcId="{FC78552A-82FA-4DF5-94A9-F072F007DA56}" destId="{C6B9569B-0A06-4265-9C7A-BC6025AB4A39}" srcOrd="1" destOrd="0" parTransId="{2A8B81F7-18F7-4A27-9DCF-2403B1273766}" sibTransId="{56AE25B8-72E2-48E0-9521-28A4B9B9D8B5}"/>
    <dgm:cxn modelId="{85693E61-DBB5-4012-BC57-4749F9BC3BA2}" type="presParOf" srcId="{9EB20A03-4919-4CCE-8824-212DEF1D9033}" destId="{2F777636-10D8-4FB7-9630-A60CD08CA946}" srcOrd="0" destOrd="0" presId="urn:microsoft.com/office/officeart/2005/8/layout/process4"/>
    <dgm:cxn modelId="{02D0B332-E904-4A3B-8A70-E54D725BB1DB}" type="presParOf" srcId="{2F777636-10D8-4FB7-9630-A60CD08CA946}" destId="{E514258C-0F66-4926-B144-448C48664C00}" srcOrd="0" destOrd="0" presId="urn:microsoft.com/office/officeart/2005/8/layout/process4"/>
    <dgm:cxn modelId="{85B97F3A-EC7B-4C45-8DC3-03FE1D8DC50F}" type="presParOf" srcId="{9EB20A03-4919-4CCE-8824-212DEF1D9033}" destId="{5891ED2C-7F3C-4340-90B2-FC76298F5BE1}" srcOrd="1" destOrd="0" presId="urn:microsoft.com/office/officeart/2005/8/layout/process4"/>
    <dgm:cxn modelId="{0C1D68FC-FD4B-4451-A125-F74665BE821E}" type="presParOf" srcId="{9EB20A03-4919-4CCE-8824-212DEF1D9033}" destId="{08806A98-318F-4362-A64A-D1B7134F2880}" srcOrd="2" destOrd="0" presId="urn:microsoft.com/office/officeart/2005/8/layout/process4"/>
    <dgm:cxn modelId="{A206D5A2-284B-4979-9BC8-1C8111266785}" type="presParOf" srcId="{08806A98-318F-4362-A64A-D1B7134F2880}" destId="{A51CD2C2-1927-4F35-8E33-40DD09A490E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4258C-0F66-4926-B144-448C48664C00}">
      <dsp:nvSpPr>
        <dsp:cNvPr id="0" name=""/>
        <dsp:cNvSpPr/>
      </dsp:nvSpPr>
      <dsp:spPr>
        <a:xfrm>
          <a:off x="0" y="4033021"/>
          <a:ext cx="4724399" cy="16626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0" i="0" kern="1200" dirty="0"/>
            <a:t>In this project, I will use the Foursquare API to explore suburbs of Manchester, and classify them based on popular venues. I will look at how much property costs, thus how affluent each suburb is. I will also look at the average yield in each postcode and assess whether it is related to the types of venue nearby.</a:t>
          </a:r>
        </a:p>
      </dsp:txBody>
      <dsp:txXfrm>
        <a:off x="0" y="4033021"/>
        <a:ext cx="4724399" cy="1662616"/>
      </dsp:txXfrm>
    </dsp:sp>
    <dsp:sp modelId="{A51CD2C2-1927-4F35-8E33-40DD09A490E8}">
      <dsp:nvSpPr>
        <dsp:cNvPr id="0" name=""/>
        <dsp:cNvSpPr/>
      </dsp:nvSpPr>
      <dsp:spPr>
        <a:xfrm rot="10800000">
          <a:off x="0" y="312"/>
          <a:ext cx="4724399" cy="4057072"/>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0" i="0" kern="1200" dirty="0"/>
            <a:t>The northern city of Manchester is established as the single biggest tech hub outside of London, boasting a cumulative digital turnover of around £2.9 billion and offering an impressive 62,653 digital jobs. Those jobs attract young professionals from all over the world. </a:t>
          </a:r>
        </a:p>
        <a:p>
          <a:pPr marL="0" lvl="0" indent="0" algn="ctr" defTabSz="622300">
            <a:lnSpc>
              <a:spcPct val="90000"/>
            </a:lnSpc>
            <a:spcBef>
              <a:spcPct val="0"/>
            </a:spcBef>
            <a:spcAft>
              <a:spcPct val="35000"/>
            </a:spcAft>
            <a:buNone/>
          </a:pPr>
          <a:r>
            <a:rPr lang="en-GB" sz="1400" b="0" i="0" kern="1200" dirty="0"/>
            <a:t>Certain suburbs of Manchester have seen substantial hikes in house pricing in recent years. I believe those more affluent areas with the most expensive residential property and the highest yield for investors have larger numbers of cafes, bars, restaurants etc, so draw younger residents with high expendable income.</a:t>
          </a:r>
        </a:p>
      </dsp:txBody>
      <dsp:txXfrm rot="10800000">
        <a:off x="0" y="312"/>
        <a:ext cx="4724399" cy="26361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8/5/2020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359632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8/5/2020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89383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8/5/2020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89996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8/5/2020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982995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8/5/2020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509934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8/5/2020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567264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8/5/2020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72632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8/5/2020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4901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8/5/2020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881638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8/5/2020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86465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8/5/2020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983200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8/5/2020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45386409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89" r:id="rId6"/>
    <p:sldLayoutId id="2147483685" r:id="rId7"/>
    <p:sldLayoutId id="2147483686" r:id="rId8"/>
    <p:sldLayoutId id="2147483687" r:id="rId9"/>
    <p:sldLayoutId id="2147483688" r:id="rId10"/>
    <p:sldLayoutId id="2147483690"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ropertydata.co.uk/cities/Manchester" TargetMode="External"/><Relationship Id="rId2" Type="http://schemas.openxmlformats.org/officeDocument/2006/relationships/hyperlink" Target="https://en.wikipedia.org/wiki/M_postcode_area" TargetMode="External"/><Relationship Id="rId1" Type="http://schemas.openxmlformats.org/officeDocument/2006/relationships/slideLayout" Target="../slideLayouts/slideLayout2.xml"/><Relationship Id="rId5" Type="http://schemas.openxmlformats.org/officeDocument/2006/relationships/hyperlink" Target="https://api.foursquare.com/v2/venues/explore" TargetMode="External"/><Relationship Id="rId4" Type="http://schemas.openxmlformats.org/officeDocument/2006/relationships/hyperlink" Target="https://www.freemaptools.com/download-uk-postcode-lat-lng.ht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9">
            <a:extLst>
              <a:ext uri="{FF2B5EF4-FFF2-40B4-BE49-F238E27FC236}">
                <a16:creationId xmlns:a16="http://schemas.microsoft.com/office/drawing/2014/main" id="{D707E932-45D3-46F0-8B2D-99A98DB87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624BF8A-29FD-4291-AC6E-9D9B79007194}"/>
              </a:ext>
            </a:extLst>
          </p:cNvPr>
          <p:cNvPicPr>
            <a:picLocks noChangeAspect="1"/>
          </p:cNvPicPr>
          <p:nvPr/>
        </p:nvPicPr>
        <p:blipFill rotWithShape="1">
          <a:blip r:embed="rId2"/>
          <a:srcRect r="22828" b="9090"/>
          <a:stretch/>
        </p:blipFill>
        <p:spPr>
          <a:xfrm>
            <a:off x="20" y="10"/>
            <a:ext cx="12191980" cy="6857990"/>
          </a:xfrm>
          <a:prstGeom prst="rect">
            <a:avLst/>
          </a:prstGeom>
        </p:spPr>
      </p:pic>
      <p:sp>
        <p:nvSpPr>
          <p:cNvPr id="45" name="Rectangle 41">
            <a:extLst>
              <a:ext uri="{FF2B5EF4-FFF2-40B4-BE49-F238E27FC236}">
                <a16:creationId xmlns:a16="http://schemas.microsoft.com/office/drawing/2014/main" id="{79EA45C1-5D9B-4851-BC36-CF2BBE008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732305"/>
            <a:ext cx="3390900" cy="348299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3CD703-1796-46EB-8B25-29F6C94C99DB}"/>
              </a:ext>
            </a:extLst>
          </p:cNvPr>
          <p:cNvSpPr>
            <a:spLocks noGrp="1"/>
          </p:cNvSpPr>
          <p:nvPr>
            <p:ph type="ctrTitle"/>
          </p:nvPr>
        </p:nvSpPr>
        <p:spPr>
          <a:xfrm>
            <a:off x="1638300" y="2071199"/>
            <a:ext cx="2944589" cy="1817492"/>
          </a:xfrm>
        </p:spPr>
        <p:txBody>
          <a:bodyPr>
            <a:normAutofit fontScale="90000"/>
          </a:bodyPr>
          <a:lstStyle/>
          <a:p>
            <a:r>
              <a:rPr lang="en-GB" sz="2200" b="1" dirty="0">
                <a:solidFill>
                  <a:schemeClr val="bg2"/>
                </a:solidFill>
              </a:rPr>
              <a:t>Manchester’s  Most desirable suburbs, to live and invest</a:t>
            </a:r>
          </a:p>
        </p:txBody>
      </p:sp>
      <p:sp>
        <p:nvSpPr>
          <p:cNvPr id="3" name="Subtitle 2">
            <a:extLst>
              <a:ext uri="{FF2B5EF4-FFF2-40B4-BE49-F238E27FC236}">
                <a16:creationId xmlns:a16="http://schemas.microsoft.com/office/drawing/2014/main" id="{203FC15C-D041-4A58-A01E-1EE826AE45A5}"/>
              </a:ext>
            </a:extLst>
          </p:cNvPr>
          <p:cNvSpPr>
            <a:spLocks noGrp="1"/>
          </p:cNvSpPr>
          <p:nvPr>
            <p:ph type="subTitle" idx="1"/>
          </p:nvPr>
        </p:nvSpPr>
        <p:spPr>
          <a:xfrm>
            <a:off x="1734531" y="4144764"/>
            <a:ext cx="2665038" cy="814460"/>
          </a:xfrm>
        </p:spPr>
        <p:txBody>
          <a:bodyPr>
            <a:normAutofit/>
          </a:bodyPr>
          <a:lstStyle/>
          <a:p>
            <a:r>
              <a:rPr lang="en-GB" sz="2000" dirty="0">
                <a:solidFill>
                  <a:schemeClr val="bg1"/>
                </a:solidFill>
              </a:rPr>
              <a:t>Amy Trueman, July 2020</a:t>
            </a:r>
          </a:p>
        </p:txBody>
      </p:sp>
    </p:spTree>
    <p:extLst>
      <p:ext uri="{BB962C8B-B14F-4D97-AF65-F5344CB8AC3E}">
        <p14:creationId xmlns:p14="http://schemas.microsoft.com/office/powerpoint/2010/main" val="175488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0B00-13AB-4937-9B13-72E651F0B762}"/>
              </a:ext>
            </a:extLst>
          </p:cNvPr>
          <p:cNvSpPr>
            <a:spLocks noGrp="1"/>
          </p:cNvSpPr>
          <p:nvPr>
            <p:ph type="title"/>
          </p:nvPr>
        </p:nvSpPr>
        <p:spPr>
          <a:xfrm>
            <a:off x="0" y="1"/>
            <a:ext cx="12192000" cy="1051200"/>
          </a:xfrm>
          <a:solidFill>
            <a:schemeClr val="accent1">
              <a:lumMod val="40000"/>
              <a:lumOff val="60000"/>
            </a:schemeClr>
          </a:solidFill>
        </p:spPr>
        <p:txBody>
          <a:bodyPr>
            <a:normAutofit/>
          </a:bodyPr>
          <a:lstStyle/>
          <a:p>
            <a:pPr algn="ctr"/>
            <a:r>
              <a:rPr lang="en-GB" b="1" dirty="0"/>
              <a:t>Exploratory analysis </a:t>
            </a:r>
            <a:r>
              <a:rPr lang="en-GB" dirty="0"/>
              <a:t>– Venue distribution</a:t>
            </a:r>
          </a:p>
        </p:txBody>
      </p:sp>
      <p:sp>
        <p:nvSpPr>
          <p:cNvPr id="5" name="TextBox 4">
            <a:extLst>
              <a:ext uri="{FF2B5EF4-FFF2-40B4-BE49-F238E27FC236}">
                <a16:creationId xmlns:a16="http://schemas.microsoft.com/office/drawing/2014/main" id="{C3ED313A-4F27-41D4-92B3-9FC3674CBC7F}"/>
              </a:ext>
            </a:extLst>
          </p:cNvPr>
          <p:cNvSpPr txBox="1"/>
          <p:nvPr/>
        </p:nvSpPr>
        <p:spPr>
          <a:xfrm>
            <a:off x="467140" y="1319932"/>
            <a:ext cx="11231216" cy="2031325"/>
          </a:xfrm>
          <a:prstGeom prst="rect">
            <a:avLst/>
          </a:prstGeom>
          <a:noFill/>
        </p:spPr>
        <p:txBody>
          <a:bodyPr wrap="square" rtlCol="0">
            <a:spAutoFit/>
          </a:bodyPr>
          <a:lstStyle/>
          <a:p>
            <a:r>
              <a:rPr lang="en-GB" sz="1600" b="1" dirty="0">
                <a:latin typeface="+mj-lt"/>
              </a:rPr>
              <a:t>Piccadilly</a:t>
            </a:r>
            <a:r>
              <a:rPr lang="en-GB" sz="1600" dirty="0">
                <a:latin typeface="+mj-lt"/>
              </a:rPr>
              <a:t>, </a:t>
            </a:r>
            <a:r>
              <a:rPr lang="en-GB" sz="1600" b="1" dirty="0">
                <a:latin typeface="+mj-lt"/>
              </a:rPr>
              <a:t>City Centre</a:t>
            </a:r>
            <a:r>
              <a:rPr lang="en-GB" sz="1600" dirty="0">
                <a:latin typeface="+mj-lt"/>
              </a:rPr>
              <a:t>, </a:t>
            </a:r>
            <a:r>
              <a:rPr lang="en-GB" sz="1600" b="1" dirty="0">
                <a:latin typeface="+mj-lt"/>
              </a:rPr>
              <a:t>Blackfriars </a:t>
            </a:r>
            <a:r>
              <a:rPr lang="en-GB" sz="1600" dirty="0">
                <a:latin typeface="+mj-lt"/>
              </a:rPr>
              <a:t>and </a:t>
            </a:r>
            <a:r>
              <a:rPr lang="en-GB" sz="1600" b="1" dirty="0">
                <a:latin typeface="+mj-lt"/>
              </a:rPr>
              <a:t>Ancoats</a:t>
            </a:r>
            <a:r>
              <a:rPr lang="en-GB" sz="1600" dirty="0">
                <a:latin typeface="+mj-lt"/>
              </a:rPr>
              <a:t> are all very central and unsurprisingly have the highest number of venues within an 800m radius. Notice they all appear in the areas with highest rent, but not highest average property prices. </a:t>
            </a:r>
          </a:p>
          <a:p>
            <a:endParaRPr lang="en-GB" sz="1600" dirty="0">
              <a:latin typeface="+mj-lt"/>
            </a:endParaRPr>
          </a:p>
          <a:p>
            <a:r>
              <a:rPr lang="en-GB" sz="1600" dirty="0">
                <a:latin typeface="+mj-lt"/>
              </a:rPr>
              <a:t>Other suburbs which are further from the centre of Manchester but still have a high number of venues include </a:t>
            </a:r>
            <a:r>
              <a:rPr lang="en-GB" sz="1600" b="1" dirty="0">
                <a:latin typeface="+mj-lt"/>
              </a:rPr>
              <a:t>Fallowfield</a:t>
            </a:r>
            <a:r>
              <a:rPr lang="en-GB" sz="1600" dirty="0">
                <a:latin typeface="+mj-lt"/>
              </a:rPr>
              <a:t>, </a:t>
            </a:r>
            <a:r>
              <a:rPr lang="en-GB" sz="1600" b="1" dirty="0">
                <a:latin typeface="+mj-lt"/>
              </a:rPr>
              <a:t>Didsbury</a:t>
            </a:r>
            <a:r>
              <a:rPr lang="en-GB" sz="1600" dirty="0">
                <a:latin typeface="+mj-lt"/>
              </a:rPr>
              <a:t>, </a:t>
            </a:r>
            <a:r>
              <a:rPr lang="en-GB" sz="1600" b="1" dirty="0">
                <a:latin typeface="+mj-lt"/>
              </a:rPr>
              <a:t>Chorlton-cum-Hardy</a:t>
            </a:r>
            <a:r>
              <a:rPr lang="en-GB" sz="1600" dirty="0">
                <a:latin typeface="+mj-lt"/>
              </a:rPr>
              <a:t>, </a:t>
            </a:r>
            <a:r>
              <a:rPr lang="en-GB" sz="1600" b="1" dirty="0">
                <a:latin typeface="+mj-lt"/>
              </a:rPr>
              <a:t>Sale</a:t>
            </a:r>
            <a:r>
              <a:rPr lang="en-GB" sz="1600" dirty="0">
                <a:latin typeface="+mj-lt"/>
              </a:rPr>
              <a:t> and </a:t>
            </a:r>
            <a:r>
              <a:rPr lang="en-GB" sz="1600" b="1" dirty="0">
                <a:latin typeface="+mj-lt"/>
              </a:rPr>
              <a:t>Urmston</a:t>
            </a:r>
            <a:r>
              <a:rPr lang="en-GB" sz="1600" dirty="0">
                <a:latin typeface="+mj-lt"/>
              </a:rPr>
              <a:t>. With the exception of Fallowfield, these areas </a:t>
            </a:r>
            <a:r>
              <a:rPr lang="en-GB" sz="1600" i="1" dirty="0">
                <a:latin typeface="+mj-lt"/>
              </a:rPr>
              <a:t>all</a:t>
            </a:r>
            <a:r>
              <a:rPr lang="en-GB" sz="1600" dirty="0">
                <a:latin typeface="+mj-lt"/>
              </a:rPr>
              <a:t> feature in the areas with the highest rent </a:t>
            </a:r>
            <a:r>
              <a:rPr lang="en-GB" sz="1600" i="1" dirty="0">
                <a:latin typeface="+mj-lt"/>
              </a:rPr>
              <a:t>and </a:t>
            </a:r>
            <a:r>
              <a:rPr lang="en-GB" sz="1600" dirty="0">
                <a:latin typeface="+mj-lt"/>
              </a:rPr>
              <a:t>the areas with the highest house prices.</a:t>
            </a:r>
          </a:p>
          <a:p>
            <a:endParaRPr lang="en-GB" sz="1600" dirty="0">
              <a:latin typeface="+mj-lt"/>
            </a:endParaRPr>
          </a:p>
          <a:p>
            <a:endParaRPr lang="en-GB" sz="1400" dirty="0">
              <a:latin typeface="+mj-lt"/>
            </a:endParaRPr>
          </a:p>
        </p:txBody>
      </p:sp>
      <p:sp>
        <p:nvSpPr>
          <p:cNvPr id="4" name="TextBox 3">
            <a:extLst>
              <a:ext uri="{FF2B5EF4-FFF2-40B4-BE49-F238E27FC236}">
                <a16:creationId xmlns:a16="http://schemas.microsoft.com/office/drawing/2014/main" id="{10546AFF-A940-4AC3-AEA3-09418F3B21CC}"/>
              </a:ext>
            </a:extLst>
          </p:cNvPr>
          <p:cNvSpPr txBox="1"/>
          <p:nvPr/>
        </p:nvSpPr>
        <p:spPr>
          <a:xfrm>
            <a:off x="8557591" y="2920370"/>
            <a:ext cx="3299792" cy="3293209"/>
          </a:xfrm>
          <a:prstGeom prst="rect">
            <a:avLst/>
          </a:prstGeom>
          <a:solidFill>
            <a:schemeClr val="accent1">
              <a:lumMod val="40000"/>
              <a:lumOff val="60000"/>
            </a:schemeClr>
          </a:solidFill>
        </p:spPr>
        <p:txBody>
          <a:bodyPr wrap="square" rtlCol="0">
            <a:spAutoFit/>
          </a:bodyPr>
          <a:lstStyle/>
          <a:p>
            <a:r>
              <a:rPr lang="en-GB" sz="1600" dirty="0">
                <a:latin typeface="+mj-lt"/>
              </a:rPr>
              <a:t>Areas with lots of venues seem to have higher rent and higher property prices with the exceptions of:</a:t>
            </a:r>
            <a:br>
              <a:rPr lang="en-GB" sz="1600" dirty="0">
                <a:latin typeface="+mj-lt"/>
              </a:rPr>
            </a:br>
            <a:endParaRPr lang="en-GB" sz="1600" dirty="0">
              <a:latin typeface="+mj-lt"/>
            </a:endParaRPr>
          </a:p>
          <a:p>
            <a:pPr marL="285750" indent="-285750">
              <a:buFont typeface="Arial" panose="020B0604020202020204" pitchFamily="34" charset="0"/>
              <a:buChar char="•"/>
            </a:pPr>
            <a:r>
              <a:rPr lang="en-GB" sz="1600" dirty="0">
                <a:latin typeface="+mj-lt"/>
              </a:rPr>
              <a:t>Student areas (e.g. Fallowfield) which have lots of venues but cheap housing and cheap rent.</a:t>
            </a:r>
          </a:p>
          <a:p>
            <a:pPr marL="285750" indent="-285750">
              <a:buFont typeface="Arial" panose="020B0604020202020204" pitchFamily="34" charset="0"/>
              <a:buChar char="•"/>
            </a:pPr>
            <a:r>
              <a:rPr lang="en-GB" sz="1600" dirty="0">
                <a:latin typeface="+mj-lt"/>
              </a:rPr>
              <a:t>Very central areas which have lots of venues and high rent but comparatively low average house prices as most residential properties are one-two bedroom flats as opposed to large houses.</a:t>
            </a:r>
            <a:endParaRPr lang="en-GB" dirty="0"/>
          </a:p>
        </p:txBody>
      </p:sp>
      <p:pic>
        <p:nvPicPr>
          <p:cNvPr id="1026" name="Picture 2">
            <a:extLst>
              <a:ext uri="{FF2B5EF4-FFF2-40B4-BE49-F238E27FC236}">
                <a16:creationId xmlns:a16="http://schemas.microsoft.com/office/drawing/2014/main" id="{95020831-21A6-439E-8477-1AEC1A652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15" y="2815202"/>
            <a:ext cx="8078826" cy="392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16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3A523-E6BE-4503-9509-F81954221630}"/>
              </a:ext>
            </a:extLst>
          </p:cNvPr>
          <p:cNvSpPr txBox="1">
            <a:spLocks/>
          </p:cNvSpPr>
          <p:nvPr/>
        </p:nvSpPr>
        <p:spPr>
          <a:xfrm>
            <a:off x="0" y="2540"/>
            <a:ext cx="12192000" cy="1051200"/>
          </a:xfrm>
          <a:prstGeom prst="rect">
            <a:avLst/>
          </a:prstGeom>
          <a:solidFill>
            <a:schemeClr val="accent1">
              <a:lumMod val="40000"/>
              <a:lumOff val="60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GB" b="1" dirty="0"/>
              <a:t>Initial insights - </a:t>
            </a:r>
            <a:r>
              <a:rPr lang="en-GB" dirty="0"/>
              <a:t>HOUSE PRICES are </a:t>
            </a:r>
            <a:r>
              <a:rPr lang="en-GB" u="sng" dirty="0"/>
              <a:t>higher</a:t>
            </a:r>
            <a:r>
              <a:rPr lang="en-GB" dirty="0"/>
              <a:t> in </a:t>
            </a:r>
          </a:p>
          <a:p>
            <a:pPr algn="ctr"/>
            <a:r>
              <a:rPr lang="en-GB" dirty="0"/>
              <a:t>suburbs with </a:t>
            </a:r>
            <a:r>
              <a:rPr lang="en-GB" u="sng" dirty="0"/>
              <a:t>more</a:t>
            </a:r>
            <a:r>
              <a:rPr lang="en-GB" dirty="0"/>
              <a:t> venues</a:t>
            </a:r>
          </a:p>
        </p:txBody>
      </p:sp>
      <p:pic>
        <p:nvPicPr>
          <p:cNvPr id="5" name="Picture 4">
            <a:extLst>
              <a:ext uri="{FF2B5EF4-FFF2-40B4-BE49-F238E27FC236}">
                <a16:creationId xmlns:a16="http://schemas.microsoft.com/office/drawing/2014/main" id="{407E2F7E-1EE7-435E-92A8-94A69724226F}"/>
              </a:ext>
            </a:extLst>
          </p:cNvPr>
          <p:cNvPicPr>
            <a:picLocks noChangeAspect="1"/>
          </p:cNvPicPr>
          <p:nvPr/>
        </p:nvPicPr>
        <p:blipFill>
          <a:blip r:embed="rId2"/>
          <a:stretch>
            <a:fillRect/>
          </a:stretch>
        </p:blipFill>
        <p:spPr>
          <a:xfrm>
            <a:off x="262557" y="2242518"/>
            <a:ext cx="8722118" cy="4420800"/>
          </a:xfrm>
          <a:prstGeom prst="rect">
            <a:avLst/>
          </a:prstGeom>
        </p:spPr>
      </p:pic>
      <p:sp>
        <p:nvSpPr>
          <p:cNvPr id="9" name="Content Placeholder 2">
            <a:extLst>
              <a:ext uri="{FF2B5EF4-FFF2-40B4-BE49-F238E27FC236}">
                <a16:creationId xmlns:a16="http://schemas.microsoft.com/office/drawing/2014/main" id="{878A800A-9660-479F-8879-7E5C0A2CC2B3}"/>
              </a:ext>
            </a:extLst>
          </p:cNvPr>
          <p:cNvSpPr txBox="1">
            <a:spLocks/>
          </p:cNvSpPr>
          <p:nvPr/>
        </p:nvSpPr>
        <p:spPr>
          <a:xfrm>
            <a:off x="9213575" y="2399679"/>
            <a:ext cx="2786400" cy="4040877"/>
          </a:xfrm>
          <a:prstGeom prst="rect">
            <a:avLst/>
          </a:prstGeom>
          <a:solidFill>
            <a:schemeClr val="accent1">
              <a:lumMod val="40000"/>
              <a:lumOff val="60000"/>
            </a:schemeClr>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900" dirty="0"/>
              <a:t>The three outliers at the top are </a:t>
            </a:r>
            <a:r>
              <a:rPr lang="en-GB" sz="1900" b="1" dirty="0"/>
              <a:t>Ancoats</a:t>
            </a:r>
            <a:r>
              <a:rPr lang="en-GB" sz="1900" dirty="0"/>
              <a:t>, </a:t>
            </a:r>
            <a:r>
              <a:rPr lang="en-GB" sz="1900" b="1" dirty="0"/>
              <a:t>Piccadilly</a:t>
            </a:r>
            <a:r>
              <a:rPr lang="en-GB" sz="1900" dirty="0"/>
              <a:t> and </a:t>
            </a:r>
            <a:r>
              <a:rPr lang="en-GB" sz="1900" b="1" dirty="0"/>
              <a:t>City Centre</a:t>
            </a:r>
            <a:r>
              <a:rPr lang="en-GB" sz="1900" dirty="0"/>
              <a:t> - all very central suburbs which obviously have a high number of venues, but where the vast majority of residential properties are one-two bedroom flats, hence the ‘low’ average house price.</a:t>
            </a:r>
          </a:p>
        </p:txBody>
      </p:sp>
      <p:sp>
        <p:nvSpPr>
          <p:cNvPr id="10" name="Content Placeholder 2">
            <a:extLst>
              <a:ext uri="{FF2B5EF4-FFF2-40B4-BE49-F238E27FC236}">
                <a16:creationId xmlns:a16="http://schemas.microsoft.com/office/drawing/2014/main" id="{1D38B6B5-EF3E-4AD1-8351-BBF0294A50DE}"/>
              </a:ext>
            </a:extLst>
          </p:cNvPr>
          <p:cNvSpPr>
            <a:spLocks noGrp="1"/>
          </p:cNvSpPr>
          <p:nvPr>
            <p:ph idx="1"/>
          </p:nvPr>
        </p:nvSpPr>
        <p:spPr>
          <a:xfrm>
            <a:off x="370784" y="1355125"/>
            <a:ext cx="11177333" cy="743170"/>
          </a:xfrm>
        </p:spPr>
        <p:txBody>
          <a:bodyPr>
            <a:normAutofit fontScale="70000" lnSpcReduction="20000"/>
          </a:bodyPr>
          <a:lstStyle/>
          <a:p>
            <a:pPr marL="0" indent="0">
              <a:buNone/>
            </a:pPr>
            <a:r>
              <a:rPr lang="en-GB" dirty="0"/>
              <a:t>I explored the hypothesis that there was a relationship between number of venues and rent/house prices in Manchester suburbs. From this graph, we can see that there does in fact seem to be a positive correlation between the number of venues in an area and the average price of a residential property. The relationship appears linear with some obvious outliers.</a:t>
            </a:r>
          </a:p>
        </p:txBody>
      </p:sp>
    </p:spTree>
    <p:extLst>
      <p:ext uri="{BB962C8B-B14F-4D97-AF65-F5344CB8AC3E}">
        <p14:creationId xmlns:p14="http://schemas.microsoft.com/office/powerpoint/2010/main" val="2972923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CB73-D389-4F7A-B437-B5690FAB8278}"/>
              </a:ext>
            </a:extLst>
          </p:cNvPr>
          <p:cNvSpPr>
            <a:spLocks noGrp="1"/>
          </p:cNvSpPr>
          <p:nvPr>
            <p:ph type="title"/>
          </p:nvPr>
        </p:nvSpPr>
        <p:spPr>
          <a:xfrm>
            <a:off x="0" y="2540"/>
            <a:ext cx="12192000" cy="1051200"/>
          </a:xfrm>
          <a:solidFill>
            <a:schemeClr val="accent1">
              <a:lumMod val="40000"/>
              <a:lumOff val="60000"/>
            </a:schemeClr>
          </a:solidFill>
        </p:spPr>
        <p:txBody>
          <a:bodyPr/>
          <a:lstStyle/>
          <a:p>
            <a:pPr algn="ctr"/>
            <a:r>
              <a:rPr lang="en-GB" b="1" dirty="0"/>
              <a:t>Initial insights </a:t>
            </a:r>
            <a:r>
              <a:rPr lang="en-GB" dirty="0"/>
              <a:t>- Rent is </a:t>
            </a:r>
            <a:r>
              <a:rPr lang="en-GB" u="sng" dirty="0"/>
              <a:t>higher</a:t>
            </a:r>
            <a:r>
              <a:rPr lang="en-GB" dirty="0"/>
              <a:t> in </a:t>
            </a:r>
            <a:br>
              <a:rPr lang="en-GB" dirty="0"/>
            </a:br>
            <a:r>
              <a:rPr lang="en-GB" dirty="0"/>
              <a:t>suburbs with </a:t>
            </a:r>
            <a:r>
              <a:rPr lang="en-GB" u="sng" dirty="0"/>
              <a:t>more</a:t>
            </a:r>
            <a:r>
              <a:rPr lang="en-GB" dirty="0"/>
              <a:t> venues</a:t>
            </a:r>
          </a:p>
        </p:txBody>
      </p:sp>
      <p:sp>
        <p:nvSpPr>
          <p:cNvPr id="3" name="Content Placeholder 2">
            <a:extLst>
              <a:ext uri="{FF2B5EF4-FFF2-40B4-BE49-F238E27FC236}">
                <a16:creationId xmlns:a16="http://schemas.microsoft.com/office/drawing/2014/main" id="{FBB91FFD-54CD-451B-B880-BB2AFEB9CC55}"/>
              </a:ext>
            </a:extLst>
          </p:cNvPr>
          <p:cNvSpPr>
            <a:spLocks noGrp="1"/>
          </p:cNvSpPr>
          <p:nvPr>
            <p:ph idx="1"/>
          </p:nvPr>
        </p:nvSpPr>
        <p:spPr>
          <a:xfrm>
            <a:off x="370784" y="1355125"/>
            <a:ext cx="11177333" cy="743170"/>
          </a:xfrm>
        </p:spPr>
        <p:txBody>
          <a:bodyPr>
            <a:normAutofit fontScale="70000" lnSpcReduction="20000"/>
          </a:bodyPr>
          <a:lstStyle/>
          <a:p>
            <a:pPr marL="0" indent="0">
              <a:buNone/>
            </a:pPr>
            <a:r>
              <a:rPr lang="en-GB" dirty="0"/>
              <a:t>I explored the hypothesis that there was a relationship between number of venues and rent/house prices in Manchester suburbs. From this graph, we can see that there does in fact seem to be a strong, positive correlation between the number of venues in the area and the average price of rent(£/</a:t>
            </a:r>
            <a:r>
              <a:rPr lang="en-GB" dirty="0" err="1"/>
              <a:t>sqft</a:t>
            </a:r>
            <a:r>
              <a:rPr lang="en-GB" dirty="0"/>
              <a:t>). The relationship appears non-linear.</a:t>
            </a:r>
          </a:p>
        </p:txBody>
      </p:sp>
      <p:pic>
        <p:nvPicPr>
          <p:cNvPr id="4" name="Picture 3">
            <a:extLst>
              <a:ext uri="{FF2B5EF4-FFF2-40B4-BE49-F238E27FC236}">
                <a16:creationId xmlns:a16="http://schemas.microsoft.com/office/drawing/2014/main" id="{53837F0E-5D69-42FA-BD4B-967ED0E99C34}"/>
              </a:ext>
            </a:extLst>
          </p:cNvPr>
          <p:cNvPicPr>
            <a:picLocks noChangeAspect="1"/>
          </p:cNvPicPr>
          <p:nvPr/>
        </p:nvPicPr>
        <p:blipFill>
          <a:blip r:embed="rId2"/>
          <a:stretch>
            <a:fillRect/>
          </a:stretch>
        </p:blipFill>
        <p:spPr>
          <a:xfrm>
            <a:off x="370784" y="2254923"/>
            <a:ext cx="8582716" cy="4420198"/>
          </a:xfrm>
          <a:prstGeom prst="rect">
            <a:avLst/>
          </a:prstGeom>
        </p:spPr>
      </p:pic>
      <p:sp>
        <p:nvSpPr>
          <p:cNvPr id="5" name="Content Placeholder 2">
            <a:extLst>
              <a:ext uri="{FF2B5EF4-FFF2-40B4-BE49-F238E27FC236}">
                <a16:creationId xmlns:a16="http://schemas.microsoft.com/office/drawing/2014/main" id="{45FF55EF-4CCC-46CC-A8B3-07419DF263AC}"/>
              </a:ext>
            </a:extLst>
          </p:cNvPr>
          <p:cNvSpPr txBox="1">
            <a:spLocks/>
          </p:cNvSpPr>
          <p:nvPr/>
        </p:nvSpPr>
        <p:spPr>
          <a:xfrm>
            <a:off x="9173817" y="2399682"/>
            <a:ext cx="2785441" cy="4030936"/>
          </a:xfrm>
          <a:prstGeom prst="rect">
            <a:avLst/>
          </a:prstGeom>
          <a:solidFill>
            <a:schemeClr val="accent1">
              <a:lumMod val="40000"/>
              <a:lumOff val="60000"/>
            </a:schemeClr>
          </a:solidFill>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Fallowfield </a:t>
            </a:r>
            <a:r>
              <a:rPr lang="en-GB" dirty="0"/>
              <a:t>has low rent and a high number of venues nearby. This makes sense as </a:t>
            </a:r>
            <a:r>
              <a:rPr lang="en-GB" b="1" dirty="0"/>
              <a:t>Fallowfield</a:t>
            </a:r>
            <a:r>
              <a:rPr lang="en-GB" dirty="0"/>
              <a:t> is the most popular student area in Manchester.</a:t>
            </a:r>
          </a:p>
          <a:p>
            <a:pPr marL="0" indent="0">
              <a:buFont typeface="Arial" panose="020B0604020202020204" pitchFamily="34" charset="0"/>
              <a:buNone/>
            </a:pPr>
            <a:r>
              <a:rPr lang="en-GB" dirty="0"/>
              <a:t>Central areas such as the</a:t>
            </a:r>
            <a:r>
              <a:rPr lang="en-GB" b="1" dirty="0"/>
              <a:t> City Centre </a:t>
            </a:r>
            <a:r>
              <a:rPr lang="en-GB" dirty="0"/>
              <a:t>and</a:t>
            </a:r>
            <a:r>
              <a:rPr lang="en-GB" b="1" dirty="0"/>
              <a:t> Piccadilly </a:t>
            </a:r>
            <a:r>
              <a:rPr lang="en-GB" dirty="0"/>
              <a:t>have high rent (£/</a:t>
            </a:r>
            <a:r>
              <a:rPr lang="en-GB" dirty="0" err="1"/>
              <a:t>sqft</a:t>
            </a:r>
            <a:r>
              <a:rPr lang="en-GB" dirty="0"/>
              <a:t>), but a very high number of venues compared to other areas. </a:t>
            </a:r>
            <a:r>
              <a:rPr lang="en-GB" b="1" dirty="0"/>
              <a:t>Ancoats </a:t>
            </a:r>
            <a:r>
              <a:rPr lang="en-GB" dirty="0"/>
              <a:t>is less central, also has a high number of venues and high (but slightly lower) rent.</a:t>
            </a:r>
          </a:p>
        </p:txBody>
      </p:sp>
    </p:spTree>
    <p:extLst>
      <p:ext uri="{BB962C8B-B14F-4D97-AF65-F5344CB8AC3E}">
        <p14:creationId xmlns:p14="http://schemas.microsoft.com/office/powerpoint/2010/main" val="959764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4C27EA-18ED-4CFA-8823-6BCBAC02D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699"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85E0A-05E0-49AA-898F-353029C487A9}"/>
              </a:ext>
            </a:extLst>
          </p:cNvPr>
          <p:cNvSpPr>
            <a:spLocks noGrp="1"/>
          </p:cNvSpPr>
          <p:nvPr>
            <p:ph type="title"/>
          </p:nvPr>
        </p:nvSpPr>
        <p:spPr>
          <a:xfrm>
            <a:off x="1371600" y="1371600"/>
            <a:ext cx="2705100" cy="4114800"/>
          </a:xfrm>
        </p:spPr>
        <p:txBody>
          <a:bodyPr anchor="ctr">
            <a:normAutofit/>
          </a:bodyPr>
          <a:lstStyle/>
          <a:p>
            <a:pPr algn="ctr"/>
            <a:r>
              <a:rPr lang="en-GB" sz="2200" dirty="0">
                <a:solidFill>
                  <a:schemeClr val="bg2"/>
                </a:solidFill>
              </a:rPr>
              <a:t>Statistical Analysis</a:t>
            </a: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FD556C-ABEE-4B9D-B554-83677A31D7BA}"/>
              </a:ext>
            </a:extLst>
          </p:cNvPr>
          <p:cNvSpPr>
            <a:spLocks noGrp="1"/>
          </p:cNvSpPr>
          <p:nvPr>
            <p:ph idx="1"/>
          </p:nvPr>
        </p:nvSpPr>
        <p:spPr>
          <a:xfrm>
            <a:off x="6096000" y="505047"/>
            <a:ext cx="5410200" cy="5667153"/>
          </a:xfrm>
        </p:spPr>
        <p:txBody>
          <a:bodyPr anchor="ctr">
            <a:normAutofit/>
          </a:bodyPr>
          <a:lstStyle/>
          <a:p>
            <a:pPr marL="0" indent="0">
              <a:buNone/>
            </a:pPr>
            <a:r>
              <a:rPr lang="en-GB" dirty="0"/>
              <a:t>From our exploratory analysis it does seem that there is a relationship between the number of venues and the price of houses, and a relationship between the number of venues in an area and the average cost of rent. </a:t>
            </a:r>
          </a:p>
          <a:p>
            <a:pPr marL="0" indent="0">
              <a:buNone/>
            </a:pPr>
            <a:r>
              <a:rPr lang="en-GB" dirty="0"/>
              <a:t>I will now explore this idea further, and see if the </a:t>
            </a:r>
            <a:r>
              <a:rPr lang="en-GB" i="1" dirty="0"/>
              <a:t>type </a:t>
            </a:r>
            <a:r>
              <a:rPr lang="en-GB" dirty="0"/>
              <a:t>of venues in an area can impact the price of property, as well as the frequency. </a:t>
            </a:r>
          </a:p>
          <a:p>
            <a:pPr marL="0" indent="0">
              <a:buNone/>
            </a:pPr>
            <a:r>
              <a:rPr lang="en-GB" dirty="0"/>
              <a:t>My hypothesis is that venues that appeal to young professionals such as nightlife, bar, eateries and cafes increase the value of property in an area.</a:t>
            </a:r>
          </a:p>
        </p:txBody>
      </p:sp>
    </p:spTree>
    <p:extLst>
      <p:ext uri="{BB962C8B-B14F-4D97-AF65-F5344CB8AC3E}">
        <p14:creationId xmlns:p14="http://schemas.microsoft.com/office/powerpoint/2010/main" val="151590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DABF2C-18BD-4FB8-B517-89B529AA8057}"/>
              </a:ext>
            </a:extLst>
          </p:cNvPr>
          <p:cNvSpPr txBox="1">
            <a:spLocks/>
          </p:cNvSpPr>
          <p:nvPr/>
        </p:nvSpPr>
        <p:spPr>
          <a:xfrm>
            <a:off x="0" y="2540"/>
            <a:ext cx="12192000" cy="1051200"/>
          </a:xfrm>
          <a:prstGeom prst="rect">
            <a:avLst/>
          </a:prstGeom>
          <a:solidFill>
            <a:schemeClr val="accent1">
              <a:lumMod val="40000"/>
              <a:lumOff val="60000"/>
            </a:schemeClr>
          </a:solidFill>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GB" b="1" dirty="0"/>
              <a:t>There is a Strong relationship between the no. of cafes, bars, nightlife, eateries in an area and the price of property</a:t>
            </a:r>
          </a:p>
        </p:txBody>
      </p:sp>
      <p:pic>
        <p:nvPicPr>
          <p:cNvPr id="7" name="Picture 6">
            <a:extLst>
              <a:ext uri="{FF2B5EF4-FFF2-40B4-BE49-F238E27FC236}">
                <a16:creationId xmlns:a16="http://schemas.microsoft.com/office/drawing/2014/main" id="{F080808E-FB18-4EFE-B121-C7F44EC3CC99}"/>
              </a:ext>
            </a:extLst>
          </p:cNvPr>
          <p:cNvPicPr>
            <a:picLocks noChangeAspect="1"/>
          </p:cNvPicPr>
          <p:nvPr/>
        </p:nvPicPr>
        <p:blipFill>
          <a:blip r:embed="rId2"/>
          <a:stretch>
            <a:fillRect/>
          </a:stretch>
        </p:blipFill>
        <p:spPr>
          <a:xfrm>
            <a:off x="243598" y="1135780"/>
            <a:ext cx="3647034" cy="2420739"/>
          </a:xfrm>
          <a:prstGeom prst="rect">
            <a:avLst/>
          </a:prstGeom>
        </p:spPr>
      </p:pic>
      <p:pic>
        <p:nvPicPr>
          <p:cNvPr id="8" name="Picture 7">
            <a:extLst>
              <a:ext uri="{FF2B5EF4-FFF2-40B4-BE49-F238E27FC236}">
                <a16:creationId xmlns:a16="http://schemas.microsoft.com/office/drawing/2014/main" id="{60D018BF-71B6-42A1-BD00-ADEB706C3286}"/>
              </a:ext>
            </a:extLst>
          </p:cNvPr>
          <p:cNvPicPr>
            <a:picLocks noChangeAspect="1"/>
          </p:cNvPicPr>
          <p:nvPr/>
        </p:nvPicPr>
        <p:blipFill>
          <a:blip r:embed="rId3"/>
          <a:stretch>
            <a:fillRect/>
          </a:stretch>
        </p:blipFill>
        <p:spPr>
          <a:xfrm>
            <a:off x="348317" y="3579676"/>
            <a:ext cx="3437595" cy="2333780"/>
          </a:xfrm>
          <a:prstGeom prst="rect">
            <a:avLst/>
          </a:prstGeom>
        </p:spPr>
      </p:pic>
      <p:pic>
        <p:nvPicPr>
          <p:cNvPr id="13" name="Picture 12">
            <a:extLst>
              <a:ext uri="{FF2B5EF4-FFF2-40B4-BE49-F238E27FC236}">
                <a16:creationId xmlns:a16="http://schemas.microsoft.com/office/drawing/2014/main" id="{4230150C-3F5A-482A-9B6A-435806EFE21B}"/>
              </a:ext>
            </a:extLst>
          </p:cNvPr>
          <p:cNvPicPr>
            <a:picLocks noChangeAspect="1"/>
          </p:cNvPicPr>
          <p:nvPr/>
        </p:nvPicPr>
        <p:blipFill>
          <a:blip r:embed="rId4"/>
          <a:stretch>
            <a:fillRect/>
          </a:stretch>
        </p:blipFill>
        <p:spPr>
          <a:xfrm>
            <a:off x="4294343" y="1196836"/>
            <a:ext cx="3490125" cy="2313589"/>
          </a:xfrm>
          <a:prstGeom prst="rect">
            <a:avLst/>
          </a:prstGeom>
        </p:spPr>
      </p:pic>
      <p:pic>
        <p:nvPicPr>
          <p:cNvPr id="14" name="Picture 13">
            <a:extLst>
              <a:ext uri="{FF2B5EF4-FFF2-40B4-BE49-F238E27FC236}">
                <a16:creationId xmlns:a16="http://schemas.microsoft.com/office/drawing/2014/main" id="{C1E1B459-A81D-49FF-B35F-CE4298C501A7}"/>
              </a:ext>
            </a:extLst>
          </p:cNvPr>
          <p:cNvPicPr>
            <a:picLocks noChangeAspect="1"/>
          </p:cNvPicPr>
          <p:nvPr/>
        </p:nvPicPr>
        <p:blipFill>
          <a:blip r:embed="rId5"/>
          <a:stretch>
            <a:fillRect/>
          </a:stretch>
        </p:blipFill>
        <p:spPr>
          <a:xfrm>
            <a:off x="4311157" y="3617162"/>
            <a:ext cx="3437595" cy="2342011"/>
          </a:xfrm>
          <a:prstGeom prst="rect">
            <a:avLst/>
          </a:prstGeom>
        </p:spPr>
      </p:pic>
      <p:pic>
        <p:nvPicPr>
          <p:cNvPr id="15" name="Picture 14">
            <a:extLst>
              <a:ext uri="{FF2B5EF4-FFF2-40B4-BE49-F238E27FC236}">
                <a16:creationId xmlns:a16="http://schemas.microsoft.com/office/drawing/2014/main" id="{7B44620C-89C8-478D-AE22-A2B14002121E}"/>
              </a:ext>
            </a:extLst>
          </p:cNvPr>
          <p:cNvPicPr>
            <a:picLocks noChangeAspect="1"/>
          </p:cNvPicPr>
          <p:nvPr/>
        </p:nvPicPr>
        <p:blipFill>
          <a:blip r:embed="rId6"/>
          <a:stretch>
            <a:fillRect/>
          </a:stretch>
        </p:blipFill>
        <p:spPr>
          <a:xfrm>
            <a:off x="8345431" y="1221176"/>
            <a:ext cx="3316275" cy="2289249"/>
          </a:xfrm>
          <a:prstGeom prst="rect">
            <a:avLst/>
          </a:prstGeom>
        </p:spPr>
      </p:pic>
      <p:pic>
        <p:nvPicPr>
          <p:cNvPr id="16" name="Picture 15">
            <a:extLst>
              <a:ext uri="{FF2B5EF4-FFF2-40B4-BE49-F238E27FC236}">
                <a16:creationId xmlns:a16="http://schemas.microsoft.com/office/drawing/2014/main" id="{0B6FE743-035D-45F6-B760-E25F422B4EBB}"/>
              </a:ext>
            </a:extLst>
          </p:cNvPr>
          <p:cNvPicPr>
            <a:picLocks noChangeAspect="1"/>
          </p:cNvPicPr>
          <p:nvPr/>
        </p:nvPicPr>
        <p:blipFill>
          <a:blip r:embed="rId7"/>
          <a:stretch>
            <a:fillRect/>
          </a:stretch>
        </p:blipFill>
        <p:spPr>
          <a:xfrm>
            <a:off x="8345432" y="3682462"/>
            <a:ext cx="3345914" cy="2205087"/>
          </a:xfrm>
          <a:prstGeom prst="rect">
            <a:avLst/>
          </a:prstGeom>
        </p:spPr>
      </p:pic>
      <p:sp>
        <p:nvSpPr>
          <p:cNvPr id="17" name="TextBox 16">
            <a:extLst>
              <a:ext uri="{FF2B5EF4-FFF2-40B4-BE49-F238E27FC236}">
                <a16:creationId xmlns:a16="http://schemas.microsoft.com/office/drawing/2014/main" id="{F5ADDA41-6416-4288-8A75-AA8275B6A443}"/>
              </a:ext>
            </a:extLst>
          </p:cNvPr>
          <p:cNvSpPr txBox="1"/>
          <p:nvPr/>
        </p:nvSpPr>
        <p:spPr>
          <a:xfrm>
            <a:off x="720436" y="5935528"/>
            <a:ext cx="3065476" cy="784830"/>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wrap="square" rtlCol="0">
            <a:spAutoFit/>
          </a:bodyPr>
          <a:lstStyle/>
          <a:p>
            <a:r>
              <a:rPr lang="en-GB" sz="900" dirty="0"/>
              <a:t>The correlation between </a:t>
            </a:r>
            <a:r>
              <a:rPr lang="en-GB" sz="900" b="1" dirty="0"/>
              <a:t>total</a:t>
            </a:r>
            <a:r>
              <a:rPr lang="en-GB" sz="900" dirty="0"/>
              <a:t> </a:t>
            </a:r>
            <a:r>
              <a:rPr lang="en-GB" sz="900" b="1" dirty="0"/>
              <a:t>no. of venues </a:t>
            </a:r>
            <a:r>
              <a:rPr lang="en-GB" sz="900" dirty="0"/>
              <a:t>and </a:t>
            </a:r>
            <a:r>
              <a:rPr lang="en-GB" sz="900" b="1" dirty="0"/>
              <a:t>rent</a:t>
            </a:r>
            <a:r>
              <a:rPr lang="en-GB" sz="900" dirty="0"/>
              <a:t> (£/</a:t>
            </a:r>
            <a:r>
              <a:rPr lang="en-GB" sz="900" dirty="0" err="1"/>
              <a:t>sqft</a:t>
            </a:r>
            <a:r>
              <a:rPr lang="en-GB" sz="900" dirty="0"/>
              <a:t>) is 0</a:t>
            </a:r>
            <a:r>
              <a:rPr kumimoji="0" lang="en-US" altLang="en-US" sz="900" b="0" i="0" u="none" strike="noStrike" cap="none" normalizeH="0" baseline="0" dirty="0">
                <a:ln>
                  <a:noFill/>
                </a:ln>
                <a:solidFill>
                  <a:srgbClr val="000000"/>
                </a:solidFill>
                <a:effectLst/>
              </a:rPr>
              <a:t>.708. This is a strong positive correlation.</a:t>
            </a:r>
          </a:p>
          <a:p>
            <a:endParaRPr lang="en-US" sz="900" dirty="0">
              <a:solidFill>
                <a:srgbClr val="000000"/>
              </a:solidFill>
            </a:endParaRPr>
          </a:p>
          <a:p>
            <a:r>
              <a:rPr lang="en-US" sz="900" dirty="0">
                <a:solidFill>
                  <a:srgbClr val="000000"/>
                </a:solidFill>
              </a:rPr>
              <a:t>The correlation between </a:t>
            </a:r>
            <a:r>
              <a:rPr lang="en-US" sz="900" b="1" dirty="0">
                <a:solidFill>
                  <a:srgbClr val="000000"/>
                </a:solidFill>
              </a:rPr>
              <a:t>total no. of venues </a:t>
            </a:r>
            <a:r>
              <a:rPr lang="en-US" sz="900" dirty="0">
                <a:solidFill>
                  <a:srgbClr val="000000"/>
                </a:solidFill>
              </a:rPr>
              <a:t>and </a:t>
            </a:r>
            <a:r>
              <a:rPr lang="en-US" sz="900" b="1" dirty="0">
                <a:solidFill>
                  <a:srgbClr val="000000"/>
                </a:solidFill>
              </a:rPr>
              <a:t>house prices</a:t>
            </a:r>
            <a:r>
              <a:rPr lang="en-US" sz="900" dirty="0">
                <a:solidFill>
                  <a:srgbClr val="000000"/>
                </a:solidFill>
              </a:rPr>
              <a:t> is 0.365. This is a positive correlation.</a:t>
            </a:r>
            <a:endParaRPr lang="en-GB" sz="900" dirty="0"/>
          </a:p>
        </p:txBody>
      </p:sp>
      <p:sp>
        <p:nvSpPr>
          <p:cNvPr id="19" name="TextBox 18">
            <a:extLst>
              <a:ext uri="{FF2B5EF4-FFF2-40B4-BE49-F238E27FC236}">
                <a16:creationId xmlns:a16="http://schemas.microsoft.com/office/drawing/2014/main" id="{A7704B8F-4078-42A4-8917-25FCFA14C128}"/>
              </a:ext>
            </a:extLst>
          </p:cNvPr>
          <p:cNvSpPr txBox="1"/>
          <p:nvPr/>
        </p:nvSpPr>
        <p:spPr>
          <a:xfrm>
            <a:off x="8717548" y="5983506"/>
            <a:ext cx="3065476" cy="792144"/>
          </a:xfrm>
          <a:prstGeom prst="rect">
            <a:avLst/>
          </a:prstGeom>
          <a:noFill/>
        </p:spPr>
        <p:txBody>
          <a:bodyPr wrap="square" rtlCol="0">
            <a:spAutoFit/>
          </a:bodyPr>
          <a:lstStyle/>
          <a:p>
            <a:endParaRPr lang="en-GB" dirty="0"/>
          </a:p>
        </p:txBody>
      </p:sp>
      <p:sp>
        <p:nvSpPr>
          <p:cNvPr id="21" name="TextBox 20">
            <a:extLst>
              <a:ext uri="{FF2B5EF4-FFF2-40B4-BE49-F238E27FC236}">
                <a16:creationId xmlns:a16="http://schemas.microsoft.com/office/drawing/2014/main" id="{27951AE8-5450-43E6-A6CD-2E761CC63A9D}"/>
              </a:ext>
            </a:extLst>
          </p:cNvPr>
          <p:cNvSpPr txBox="1"/>
          <p:nvPr/>
        </p:nvSpPr>
        <p:spPr>
          <a:xfrm>
            <a:off x="4718992" y="5983506"/>
            <a:ext cx="3065476" cy="792144"/>
          </a:xfrm>
          <a:prstGeom prst="rect">
            <a:avLst/>
          </a:prstGeom>
          <a:noFill/>
        </p:spPr>
        <p:txBody>
          <a:bodyPr wrap="square" rtlCol="0">
            <a:spAutoFit/>
          </a:bodyPr>
          <a:lstStyle/>
          <a:p>
            <a:endParaRPr lang="en-GB" dirty="0"/>
          </a:p>
        </p:txBody>
      </p:sp>
      <p:sp>
        <p:nvSpPr>
          <p:cNvPr id="26" name="TextBox 25">
            <a:extLst>
              <a:ext uri="{FF2B5EF4-FFF2-40B4-BE49-F238E27FC236}">
                <a16:creationId xmlns:a16="http://schemas.microsoft.com/office/drawing/2014/main" id="{19318F65-C916-4546-8A2E-80F48D0C6577}"/>
              </a:ext>
            </a:extLst>
          </p:cNvPr>
          <p:cNvSpPr txBox="1"/>
          <p:nvPr/>
        </p:nvSpPr>
        <p:spPr>
          <a:xfrm>
            <a:off x="4658333" y="5913456"/>
            <a:ext cx="3065476" cy="784830"/>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wrap="square" rtlCol="0">
            <a:spAutoFit/>
          </a:bodyPr>
          <a:lstStyle/>
          <a:p>
            <a:r>
              <a:rPr lang="en-GB" sz="900" dirty="0"/>
              <a:t>The correlation between </a:t>
            </a:r>
            <a:r>
              <a:rPr lang="en-GB" sz="900" b="1" dirty="0"/>
              <a:t>no. of cafes </a:t>
            </a:r>
            <a:r>
              <a:rPr lang="en-GB" sz="900" dirty="0"/>
              <a:t>and </a:t>
            </a:r>
            <a:r>
              <a:rPr lang="en-GB" sz="900" b="1" dirty="0"/>
              <a:t>rent</a:t>
            </a:r>
            <a:r>
              <a:rPr lang="en-GB" sz="900" dirty="0"/>
              <a:t> (£/</a:t>
            </a:r>
            <a:r>
              <a:rPr lang="en-GB" sz="900" dirty="0" err="1"/>
              <a:t>sqft</a:t>
            </a:r>
            <a:r>
              <a:rPr lang="en-GB" sz="900" dirty="0"/>
              <a:t>) is 0</a:t>
            </a:r>
            <a:r>
              <a:rPr kumimoji="0" lang="en-US" altLang="en-US" sz="900" b="0" i="0" u="none" strike="noStrike" cap="none" normalizeH="0" baseline="0" dirty="0">
                <a:ln>
                  <a:noFill/>
                </a:ln>
                <a:solidFill>
                  <a:srgbClr val="000000"/>
                </a:solidFill>
                <a:effectLst/>
              </a:rPr>
              <a:t>.692. This is a strong positive correlation.</a:t>
            </a:r>
          </a:p>
          <a:p>
            <a:endParaRPr lang="en-US" sz="900" dirty="0">
              <a:solidFill>
                <a:srgbClr val="000000"/>
              </a:solidFill>
            </a:endParaRPr>
          </a:p>
          <a:p>
            <a:r>
              <a:rPr lang="en-US" sz="900" dirty="0">
                <a:solidFill>
                  <a:srgbClr val="000000"/>
                </a:solidFill>
              </a:rPr>
              <a:t>The correlation between </a:t>
            </a:r>
            <a:r>
              <a:rPr lang="en-US" sz="900" b="1" dirty="0">
                <a:solidFill>
                  <a:srgbClr val="000000"/>
                </a:solidFill>
              </a:rPr>
              <a:t>no. of cafes </a:t>
            </a:r>
            <a:r>
              <a:rPr lang="en-US" sz="900" dirty="0">
                <a:solidFill>
                  <a:srgbClr val="000000"/>
                </a:solidFill>
              </a:rPr>
              <a:t>and </a:t>
            </a:r>
            <a:r>
              <a:rPr lang="en-US" sz="900" b="1" dirty="0">
                <a:solidFill>
                  <a:srgbClr val="000000"/>
                </a:solidFill>
              </a:rPr>
              <a:t>house prices </a:t>
            </a:r>
            <a:r>
              <a:rPr lang="en-US" sz="900" dirty="0">
                <a:solidFill>
                  <a:srgbClr val="000000"/>
                </a:solidFill>
              </a:rPr>
              <a:t>is 0.360. This is a positive correlation.</a:t>
            </a:r>
            <a:endParaRPr lang="en-GB" sz="900" dirty="0"/>
          </a:p>
        </p:txBody>
      </p:sp>
      <p:sp>
        <p:nvSpPr>
          <p:cNvPr id="28" name="TextBox 27">
            <a:extLst>
              <a:ext uri="{FF2B5EF4-FFF2-40B4-BE49-F238E27FC236}">
                <a16:creationId xmlns:a16="http://schemas.microsoft.com/office/drawing/2014/main" id="{F72AB32D-FF44-42FA-A15A-85342556669C}"/>
              </a:ext>
            </a:extLst>
          </p:cNvPr>
          <p:cNvSpPr txBox="1"/>
          <p:nvPr/>
        </p:nvSpPr>
        <p:spPr>
          <a:xfrm>
            <a:off x="8596230" y="5887549"/>
            <a:ext cx="3065476" cy="784830"/>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wrap="square" rtlCol="0">
            <a:spAutoFit/>
          </a:bodyPr>
          <a:lstStyle/>
          <a:p>
            <a:r>
              <a:rPr lang="en-GB" sz="900" dirty="0"/>
              <a:t>The correlation between </a:t>
            </a:r>
            <a:r>
              <a:rPr lang="en-GB" sz="900" b="1" dirty="0"/>
              <a:t>no. of nightlife venues </a:t>
            </a:r>
            <a:r>
              <a:rPr lang="en-GB" sz="900" dirty="0"/>
              <a:t>and </a:t>
            </a:r>
            <a:r>
              <a:rPr lang="en-GB" sz="900" b="1" dirty="0"/>
              <a:t>rent</a:t>
            </a:r>
            <a:r>
              <a:rPr lang="en-GB" sz="900" dirty="0"/>
              <a:t> (£/</a:t>
            </a:r>
            <a:r>
              <a:rPr lang="en-GB" sz="900" dirty="0" err="1"/>
              <a:t>sqft</a:t>
            </a:r>
            <a:r>
              <a:rPr lang="en-GB" sz="900" dirty="0"/>
              <a:t>) is 0</a:t>
            </a:r>
            <a:r>
              <a:rPr kumimoji="0" lang="en-US" altLang="en-US" sz="900" b="0" i="0" u="none" strike="noStrike" cap="none" normalizeH="0" baseline="0" dirty="0">
                <a:ln>
                  <a:noFill/>
                </a:ln>
                <a:solidFill>
                  <a:srgbClr val="000000"/>
                </a:solidFill>
                <a:effectLst/>
              </a:rPr>
              <a:t>.709. This is a strong positive correlation.</a:t>
            </a:r>
          </a:p>
          <a:p>
            <a:endParaRPr lang="en-US" sz="900" dirty="0">
              <a:solidFill>
                <a:srgbClr val="000000"/>
              </a:solidFill>
            </a:endParaRPr>
          </a:p>
          <a:p>
            <a:r>
              <a:rPr lang="en-US" sz="900" dirty="0">
                <a:solidFill>
                  <a:srgbClr val="000000"/>
                </a:solidFill>
              </a:rPr>
              <a:t>The correlation between </a:t>
            </a:r>
            <a:r>
              <a:rPr lang="en-US" sz="900" b="1" dirty="0">
                <a:solidFill>
                  <a:srgbClr val="000000"/>
                </a:solidFill>
              </a:rPr>
              <a:t>no. of nightlife venues </a:t>
            </a:r>
            <a:r>
              <a:rPr lang="en-US" sz="900" dirty="0">
                <a:solidFill>
                  <a:srgbClr val="000000"/>
                </a:solidFill>
              </a:rPr>
              <a:t>and </a:t>
            </a:r>
            <a:r>
              <a:rPr lang="en-US" sz="900" b="1" dirty="0">
                <a:solidFill>
                  <a:srgbClr val="000000"/>
                </a:solidFill>
              </a:rPr>
              <a:t>house prices</a:t>
            </a:r>
            <a:r>
              <a:rPr lang="en-US" sz="900" dirty="0">
                <a:solidFill>
                  <a:srgbClr val="000000"/>
                </a:solidFill>
              </a:rPr>
              <a:t> is 0.372. This is a positive correlation.</a:t>
            </a:r>
            <a:endParaRPr lang="en-GB" sz="900" dirty="0"/>
          </a:p>
        </p:txBody>
      </p:sp>
    </p:spTree>
    <p:extLst>
      <p:ext uri="{BB962C8B-B14F-4D97-AF65-F5344CB8AC3E}">
        <p14:creationId xmlns:p14="http://schemas.microsoft.com/office/powerpoint/2010/main" val="2841089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DABF2C-18BD-4FB8-B517-89B529AA8057}"/>
              </a:ext>
            </a:extLst>
          </p:cNvPr>
          <p:cNvSpPr txBox="1">
            <a:spLocks/>
          </p:cNvSpPr>
          <p:nvPr/>
        </p:nvSpPr>
        <p:spPr>
          <a:xfrm>
            <a:off x="0" y="2540"/>
            <a:ext cx="12192000" cy="1051200"/>
          </a:xfrm>
          <a:prstGeom prst="rect">
            <a:avLst/>
          </a:prstGeom>
          <a:solidFill>
            <a:schemeClr val="accent1">
              <a:lumMod val="40000"/>
              <a:lumOff val="60000"/>
            </a:schemeClr>
          </a:solidFill>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GB" b="1" dirty="0"/>
              <a:t>There is a relationship between the no. of cafes, bars, nightlife, eateries in an area </a:t>
            </a:r>
            <a:br>
              <a:rPr lang="en-GB" b="1" dirty="0"/>
            </a:br>
            <a:r>
              <a:rPr lang="en-GB" b="1" dirty="0"/>
              <a:t>and the price of renting/buying property</a:t>
            </a:r>
          </a:p>
        </p:txBody>
      </p:sp>
      <p:pic>
        <p:nvPicPr>
          <p:cNvPr id="3" name="Picture 2">
            <a:extLst>
              <a:ext uri="{FF2B5EF4-FFF2-40B4-BE49-F238E27FC236}">
                <a16:creationId xmlns:a16="http://schemas.microsoft.com/office/drawing/2014/main" id="{A77D7080-AF65-4ADA-A8D6-937DCCA88FB5}"/>
              </a:ext>
            </a:extLst>
          </p:cNvPr>
          <p:cNvPicPr>
            <a:picLocks noChangeAspect="1"/>
          </p:cNvPicPr>
          <p:nvPr/>
        </p:nvPicPr>
        <p:blipFill>
          <a:blip r:embed="rId2"/>
          <a:stretch>
            <a:fillRect/>
          </a:stretch>
        </p:blipFill>
        <p:spPr>
          <a:xfrm>
            <a:off x="342603" y="1246201"/>
            <a:ext cx="3427414" cy="2330005"/>
          </a:xfrm>
          <a:prstGeom prst="rect">
            <a:avLst/>
          </a:prstGeom>
        </p:spPr>
      </p:pic>
      <p:pic>
        <p:nvPicPr>
          <p:cNvPr id="4" name="Picture 3">
            <a:extLst>
              <a:ext uri="{FF2B5EF4-FFF2-40B4-BE49-F238E27FC236}">
                <a16:creationId xmlns:a16="http://schemas.microsoft.com/office/drawing/2014/main" id="{BE9635C3-5693-4427-A180-A8F82A19AB9A}"/>
              </a:ext>
            </a:extLst>
          </p:cNvPr>
          <p:cNvPicPr>
            <a:picLocks noChangeAspect="1"/>
          </p:cNvPicPr>
          <p:nvPr/>
        </p:nvPicPr>
        <p:blipFill>
          <a:blip r:embed="rId3"/>
          <a:stretch>
            <a:fillRect/>
          </a:stretch>
        </p:blipFill>
        <p:spPr>
          <a:xfrm>
            <a:off x="358499" y="3609923"/>
            <a:ext cx="3411518" cy="2333350"/>
          </a:xfrm>
          <a:prstGeom prst="rect">
            <a:avLst/>
          </a:prstGeom>
        </p:spPr>
      </p:pic>
      <p:pic>
        <p:nvPicPr>
          <p:cNvPr id="13" name="Picture 12">
            <a:extLst>
              <a:ext uri="{FF2B5EF4-FFF2-40B4-BE49-F238E27FC236}">
                <a16:creationId xmlns:a16="http://schemas.microsoft.com/office/drawing/2014/main" id="{314132EB-9F23-47B2-9BF4-624C220AF4E9}"/>
              </a:ext>
            </a:extLst>
          </p:cNvPr>
          <p:cNvPicPr>
            <a:picLocks noChangeAspect="1"/>
          </p:cNvPicPr>
          <p:nvPr/>
        </p:nvPicPr>
        <p:blipFill>
          <a:blip r:embed="rId4"/>
          <a:stretch>
            <a:fillRect/>
          </a:stretch>
        </p:blipFill>
        <p:spPr>
          <a:xfrm>
            <a:off x="4143519" y="3646263"/>
            <a:ext cx="3453491" cy="2297010"/>
          </a:xfrm>
          <a:prstGeom prst="rect">
            <a:avLst/>
          </a:prstGeom>
        </p:spPr>
      </p:pic>
      <p:pic>
        <p:nvPicPr>
          <p:cNvPr id="14" name="Picture 13">
            <a:extLst>
              <a:ext uri="{FF2B5EF4-FFF2-40B4-BE49-F238E27FC236}">
                <a16:creationId xmlns:a16="http://schemas.microsoft.com/office/drawing/2014/main" id="{34B00F28-E6FD-4D80-AEA2-E67A5120F233}"/>
              </a:ext>
            </a:extLst>
          </p:cNvPr>
          <p:cNvPicPr>
            <a:picLocks noChangeAspect="1"/>
          </p:cNvPicPr>
          <p:nvPr/>
        </p:nvPicPr>
        <p:blipFill>
          <a:blip r:embed="rId5"/>
          <a:stretch>
            <a:fillRect/>
          </a:stretch>
        </p:blipFill>
        <p:spPr>
          <a:xfrm>
            <a:off x="4143519" y="1223145"/>
            <a:ext cx="3453490" cy="2339461"/>
          </a:xfrm>
          <a:prstGeom prst="rect">
            <a:avLst/>
          </a:prstGeom>
        </p:spPr>
      </p:pic>
      <p:sp>
        <p:nvSpPr>
          <p:cNvPr id="16" name="TextBox 15">
            <a:extLst>
              <a:ext uri="{FF2B5EF4-FFF2-40B4-BE49-F238E27FC236}">
                <a16:creationId xmlns:a16="http://schemas.microsoft.com/office/drawing/2014/main" id="{D8BA67AE-1084-440C-9EF4-4B72E963D574}"/>
              </a:ext>
            </a:extLst>
          </p:cNvPr>
          <p:cNvSpPr txBox="1"/>
          <p:nvPr/>
        </p:nvSpPr>
        <p:spPr>
          <a:xfrm>
            <a:off x="720436" y="5943273"/>
            <a:ext cx="3065476" cy="784830"/>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wrap="square" rtlCol="0">
            <a:spAutoFit/>
          </a:bodyPr>
          <a:lstStyle/>
          <a:p>
            <a:r>
              <a:rPr lang="en-GB" sz="900" dirty="0"/>
              <a:t>The correlation between </a:t>
            </a:r>
            <a:r>
              <a:rPr lang="en-GB" sz="900" b="1" dirty="0"/>
              <a:t>no. of eateries </a:t>
            </a:r>
            <a:r>
              <a:rPr lang="en-GB" sz="900" dirty="0"/>
              <a:t>and </a:t>
            </a:r>
            <a:r>
              <a:rPr lang="en-GB" sz="900" b="1" dirty="0"/>
              <a:t>rent (£/</a:t>
            </a:r>
            <a:r>
              <a:rPr lang="en-GB" sz="900" b="1" dirty="0" err="1"/>
              <a:t>sqft</a:t>
            </a:r>
            <a:r>
              <a:rPr lang="en-GB" sz="900" b="1" dirty="0"/>
              <a:t>) </a:t>
            </a:r>
            <a:r>
              <a:rPr lang="en-GB" sz="900" dirty="0"/>
              <a:t>is 0</a:t>
            </a:r>
            <a:r>
              <a:rPr kumimoji="0" lang="en-US" altLang="en-US" sz="900" b="0" i="0" u="none" strike="noStrike" cap="none" normalizeH="0" baseline="0" dirty="0">
                <a:ln>
                  <a:noFill/>
                </a:ln>
                <a:solidFill>
                  <a:srgbClr val="000000"/>
                </a:solidFill>
                <a:effectLst/>
              </a:rPr>
              <a:t>.704. This is a strong positive correlation.</a:t>
            </a:r>
          </a:p>
          <a:p>
            <a:endParaRPr lang="en-US" sz="900" dirty="0">
              <a:solidFill>
                <a:srgbClr val="000000"/>
              </a:solidFill>
            </a:endParaRPr>
          </a:p>
          <a:p>
            <a:r>
              <a:rPr lang="en-US" sz="900" dirty="0">
                <a:solidFill>
                  <a:srgbClr val="000000"/>
                </a:solidFill>
              </a:rPr>
              <a:t>The correlation between </a:t>
            </a:r>
            <a:r>
              <a:rPr lang="en-US" sz="900" b="1" dirty="0">
                <a:solidFill>
                  <a:srgbClr val="000000"/>
                </a:solidFill>
              </a:rPr>
              <a:t>no. of eateries </a:t>
            </a:r>
            <a:r>
              <a:rPr lang="en-US" sz="900" dirty="0">
                <a:solidFill>
                  <a:srgbClr val="000000"/>
                </a:solidFill>
              </a:rPr>
              <a:t>and </a:t>
            </a:r>
            <a:r>
              <a:rPr lang="en-US" sz="900" b="1" dirty="0">
                <a:solidFill>
                  <a:srgbClr val="000000"/>
                </a:solidFill>
              </a:rPr>
              <a:t>house prices </a:t>
            </a:r>
            <a:r>
              <a:rPr lang="en-US" sz="900" dirty="0">
                <a:solidFill>
                  <a:srgbClr val="000000"/>
                </a:solidFill>
              </a:rPr>
              <a:t>is 0.388. This is a positive correlation.</a:t>
            </a:r>
            <a:endParaRPr lang="en-GB" sz="900" dirty="0"/>
          </a:p>
        </p:txBody>
      </p:sp>
      <p:sp>
        <p:nvSpPr>
          <p:cNvPr id="18" name="TextBox 17">
            <a:extLst>
              <a:ext uri="{FF2B5EF4-FFF2-40B4-BE49-F238E27FC236}">
                <a16:creationId xmlns:a16="http://schemas.microsoft.com/office/drawing/2014/main" id="{251EC9B1-357C-4479-A2BF-E0E4C5015823}"/>
              </a:ext>
            </a:extLst>
          </p:cNvPr>
          <p:cNvSpPr txBox="1"/>
          <p:nvPr/>
        </p:nvSpPr>
        <p:spPr>
          <a:xfrm>
            <a:off x="4466733" y="5919363"/>
            <a:ext cx="3065476" cy="784830"/>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wrap="square" rtlCol="0">
            <a:spAutoFit/>
          </a:bodyPr>
          <a:lstStyle/>
          <a:p>
            <a:r>
              <a:rPr lang="en-GB" sz="900" dirty="0"/>
              <a:t>The correlation between </a:t>
            </a:r>
            <a:r>
              <a:rPr lang="en-GB" sz="900" b="1" dirty="0"/>
              <a:t>no. of shops/amenities </a:t>
            </a:r>
            <a:r>
              <a:rPr lang="en-GB" sz="900" dirty="0"/>
              <a:t>and </a:t>
            </a:r>
            <a:r>
              <a:rPr lang="en-GB" sz="900" b="1" dirty="0"/>
              <a:t>rent</a:t>
            </a:r>
            <a:r>
              <a:rPr lang="en-GB" sz="900" dirty="0"/>
              <a:t> (£/</a:t>
            </a:r>
            <a:r>
              <a:rPr lang="en-GB" sz="900" dirty="0" err="1"/>
              <a:t>sqft</a:t>
            </a:r>
            <a:r>
              <a:rPr lang="en-GB" sz="900" dirty="0"/>
              <a:t>) is 0</a:t>
            </a:r>
            <a:r>
              <a:rPr kumimoji="0" lang="en-US" altLang="en-US" sz="900" b="0" i="0" u="none" strike="noStrike" cap="none" normalizeH="0" baseline="0" dirty="0">
                <a:ln>
                  <a:noFill/>
                </a:ln>
                <a:solidFill>
                  <a:srgbClr val="000000"/>
                </a:solidFill>
                <a:effectLst/>
              </a:rPr>
              <a:t>.650. This is a positive correlation.</a:t>
            </a:r>
          </a:p>
          <a:p>
            <a:endParaRPr lang="en-US" sz="900" dirty="0">
              <a:solidFill>
                <a:srgbClr val="000000"/>
              </a:solidFill>
            </a:endParaRPr>
          </a:p>
          <a:p>
            <a:r>
              <a:rPr lang="en-US" sz="900" dirty="0">
                <a:solidFill>
                  <a:srgbClr val="000000"/>
                </a:solidFill>
              </a:rPr>
              <a:t>The correlation between total </a:t>
            </a:r>
            <a:r>
              <a:rPr lang="en-US" sz="900" b="1" dirty="0">
                <a:solidFill>
                  <a:srgbClr val="000000"/>
                </a:solidFill>
              </a:rPr>
              <a:t>no. of venues </a:t>
            </a:r>
            <a:r>
              <a:rPr lang="en-US" sz="900" dirty="0">
                <a:solidFill>
                  <a:srgbClr val="000000"/>
                </a:solidFill>
              </a:rPr>
              <a:t>and </a:t>
            </a:r>
            <a:r>
              <a:rPr lang="en-US" sz="900" b="1" dirty="0">
                <a:solidFill>
                  <a:srgbClr val="000000"/>
                </a:solidFill>
              </a:rPr>
              <a:t>house prices</a:t>
            </a:r>
            <a:r>
              <a:rPr lang="en-US" sz="900" dirty="0">
                <a:solidFill>
                  <a:srgbClr val="000000"/>
                </a:solidFill>
              </a:rPr>
              <a:t> is 0.251. This is a positive correlation.</a:t>
            </a:r>
            <a:endParaRPr lang="en-GB" sz="900" dirty="0"/>
          </a:p>
        </p:txBody>
      </p:sp>
      <p:sp>
        <p:nvSpPr>
          <p:cNvPr id="19" name="Content Placeholder 2">
            <a:extLst>
              <a:ext uri="{FF2B5EF4-FFF2-40B4-BE49-F238E27FC236}">
                <a16:creationId xmlns:a16="http://schemas.microsoft.com/office/drawing/2014/main" id="{23FBD0C3-500C-486A-9C09-868E7C6932CE}"/>
              </a:ext>
            </a:extLst>
          </p:cNvPr>
          <p:cNvSpPr>
            <a:spLocks noGrp="1"/>
          </p:cNvSpPr>
          <p:nvPr>
            <p:ph idx="1"/>
          </p:nvPr>
        </p:nvSpPr>
        <p:spPr>
          <a:xfrm>
            <a:off x="8213030" y="1246201"/>
            <a:ext cx="3453490" cy="5457991"/>
          </a:xfrm>
          <a:solidFill>
            <a:schemeClr val="accent1">
              <a:lumMod val="40000"/>
              <a:lumOff val="60000"/>
            </a:schemeClr>
          </a:solidFill>
        </p:spPr>
        <p:txBody>
          <a:bodyPr anchor="ctr">
            <a:normAutofit/>
          </a:bodyPr>
          <a:lstStyle/>
          <a:p>
            <a:pPr marL="0" indent="0" algn="ctr">
              <a:buNone/>
            </a:pPr>
            <a:r>
              <a:rPr lang="en-GB" dirty="0"/>
              <a:t>Confident that there is a relationship between the number and types of venues in areas and the price of both renting and buying property, I can now split the suburbs of Manchester into clusters based on the make-up of their venues.</a:t>
            </a:r>
          </a:p>
        </p:txBody>
      </p:sp>
    </p:spTree>
    <p:extLst>
      <p:ext uri="{BB962C8B-B14F-4D97-AF65-F5344CB8AC3E}">
        <p14:creationId xmlns:p14="http://schemas.microsoft.com/office/powerpoint/2010/main" val="110599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DABF2C-18BD-4FB8-B517-89B529AA8057}"/>
              </a:ext>
            </a:extLst>
          </p:cNvPr>
          <p:cNvSpPr txBox="1">
            <a:spLocks/>
          </p:cNvSpPr>
          <p:nvPr/>
        </p:nvSpPr>
        <p:spPr>
          <a:xfrm>
            <a:off x="0" y="2540"/>
            <a:ext cx="12192000" cy="1051200"/>
          </a:xfrm>
          <a:prstGeom prst="rect">
            <a:avLst/>
          </a:prstGeom>
          <a:solidFill>
            <a:schemeClr val="accent1">
              <a:lumMod val="40000"/>
              <a:lumOff val="60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GB" b="1" dirty="0"/>
              <a:t>Clustering</a:t>
            </a:r>
            <a:endParaRPr lang="en-GB" dirty="0"/>
          </a:p>
        </p:txBody>
      </p:sp>
      <p:sp>
        <p:nvSpPr>
          <p:cNvPr id="7" name="Content Placeholder 2">
            <a:extLst>
              <a:ext uri="{FF2B5EF4-FFF2-40B4-BE49-F238E27FC236}">
                <a16:creationId xmlns:a16="http://schemas.microsoft.com/office/drawing/2014/main" id="{E25A7CC4-8B44-44ED-8D58-D06682C9FF00}"/>
              </a:ext>
            </a:extLst>
          </p:cNvPr>
          <p:cNvSpPr>
            <a:spLocks noGrp="1"/>
          </p:cNvSpPr>
          <p:nvPr>
            <p:ph idx="1"/>
          </p:nvPr>
        </p:nvSpPr>
        <p:spPr>
          <a:xfrm>
            <a:off x="370784" y="1355125"/>
            <a:ext cx="11177333" cy="1051200"/>
          </a:xfrm>
        </p:spPr>
        <p:txBody>
          <a:bodyPr>
            <a:normAutofit fontScale="77500" lnSpcReduction="20000"/>
          </a:bodyPr>
          <a:lstStyle/>
          <a:p>
            <a:pPr marL="0" indent="0">
              <a:buNone/>
            </a:pPr>
            <a:r>
              <a:rPr lang="en-GB" dirty="0"/>
              <a:t>Confident that there was a relationship between the number and types of venues in areas and the price of both renting and buying property, I split the suburbs of Manchester into 6 clusters based on the make-up of their venues.</a:t>
            </a:r>
          </a:p>
          <a:p>
            <a:pPr marL="0" indent="0">
              <a:buNone/>
            </a:pPr>
            <a:r>
              <a:rPr lang="en-GB" dirty="0"/>
              <a:t>The clusters are plotted on the map below:</a:t>
            </a:r>
          </a:p>
        </p:txBody>
      </p:sp>
      <p:pic>
        <p:nvPicPr>
          <p:cNvPr id="9" name="Picture 8">
            <a:extLst>
              <a:ext uri="{FF2B5EF4-FFF2-40B4-BE49-F238E27FC236}">
                <a16:creationId xmlns:a16="http://schemas.microsoft.com/office/drawing/2014/main" id="{24EAA95F-7B24-4ECD-B791-E3CCE7027D9F}"/>
              </a:ext>
            </a:extLst>
          </p:cNvPr>
          <p:cNvPicPr>
            <a:picLocks noChangeAspect="1"/>
          </p:cNvPicPr>
          <p:nvPr/>
        </p:nvPicPr>
        <p:blipFill>
          <a:blip r:embed="rId2"/>
          <a:stretch>
            <a:fillRect/>
          </a:stretch>
        </p:blipFill>
        <p:spPr>
          <a:xfrm>
            <a:off x="796636" y="2517692"/>
            <a:ext cx="10598727" cy="4069154"/>
          </a:xfrm>
          <a:prstGeom prst="rect">
            <a:avLst/>
          </a:prstGeom>
        </p:spPr>
      </p:pic>
    </p:spTree>
    <p:extLst>
      <p:ext uri="{BB962C8B-B14F-4D97-AF65-F5344CB8AC3E}">
        <p14:creationId xmlns:p14="http://schemas.microsoft.com/office/powerpoint/2010/main" val="4163298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EE67B-C491-49D9-84F0-08F8681E15EF}"/>
              </a:ext>
            </a:extLst>
          </p:cNvPr>
          <p:cNvSpPr>
            <a:spLocks noGrp="1"/>
          </p:cNvSpPr>
          <p:nvPr>
            <p:ph idx="1"/>
          </p:nvPr>
        </p:nvSpPr>
        <p:spPr>
          <a:xfrm>
            <a:off x="330199" y="1172817"/>
            <a:ext cx="11676271" cy="5287619"/>
          </a:xfrm>
        </p:spPr>
        <p:txBody>
          <a:bodyPr>
            <a:normAutofit/>
          </a:bodyPr>
          <a:lstStyle/>
          <a:p>
            <a:pPr marL="0" indent="0">
              <a:buNone/>
            </a:pPr>
            <a:r>
              <a:rPr lang="en-GB" sz="1400" b="1" dirty="0"/>
              <a:t>Medium Blue </a:t>
            </a:r>
            <a:r>
              <a:rPr lang="en-GB" sz="1400" dirty="0"/>
              <a:t>– Areas included in the darker blue cluster are central suburbs with </a:t>
            </a:r>
            <a:r>
              <a:rPr lang="en-GB" sz="1400" i="1" dirty="0"/>
              <a:t>lots of venues </a:t>
            </a:r>
            <a:r>
              <a:rPr lang="en-GB" sz="1400" dirty="0"/>
              <a:t>including food, nightlife, places to stay, shop and amenities nearby:</a:t>
            </a:r>
          </a:p>
          <a:p>
            <a:pPr marL="0" indent="0">
              <a:buNone/>
            </a:pPr>
            <a:endParaRPr lang="en-GB" sz="1400" dirty="0">
              <a:solidFill>
                <a:srgbClr val="0070C0"/>
              </a:solidFill>
            </a:endParaRPr>
          </a:p>
          <a:p>
            <a:pPr marL="0" indent="0">
              <a:buNone/>
            </a:pPr>
            <a:endParaRPr lang="en-GB" sz="1400" b="1" dirty="0"/>
          </a:p>
          <a:p>
            <a:pPr marL="0" indent="0">
              <a:buNone/>
            </a:pPr>
            <a:endParaRPr lang="en-GB" sz="1400" b="1" dirty="0"/>
          </a:p>
          <a:p>
            <a:pPr marL="0" indent="0">
              <a:buNone/>
            </a:pPr>
            <a:r>
              <a:rPr lang="en-GB" sz="1400" b="1" dirty="0"/>
              <a:t>Orange </a:t>
            </a:r>
            <a:r>
              <a:rPr lang="en-GB" sz="1400" dirty="0"/>
              <a:t>– Areas included in the orange cluster are very close to the centre of Manchester, have a</a:t>
            </a:r>
            <a:r>
              <a:rPr lang="en-GB" sz="1400" b="1" dirty="0"/>
              <a:t> </a:t>
            </a:r>
            <a:r>
              <a:rPr lang="en-GB" sz="1400" dirty="0"/>
              <a:t>very high number of venues, but not as many hotels etc as the very centre of town. There are also some larger, industrial buildings such as factories and warehouses.</a:t>
            </a:r>
          </a:p>
          <a:p>
            <a:pPr marL="0" indent="0">
              <a:buNone/>
            </a:pPr>
            <a:endParaRPr lang="en-GB" sz="1400" dirty="0"/>
          </a:p>
          <a:p>
            <a:pPr marL="0" indent="0">
              <a:buNone/>
            </a:pPr>
            <a:endParaRPr lang="en-GB" sz="1400" b="1" dirty="0"/>
          </a:p>
          <a:p>
            <a:pPr marL="0" indent="0">
              <a:buNone/>
            </a:pPr>
            <a:r>
              <a:rPr lang="en-GB" sz="1400" b="1" dirty="0"/>
              <a:t>Light Blue/Cyan </a:t>
            </a:r>
            <a:r>
              <a:rPr lang="en-GB" sz="1400" dirty="0"/>
              <a:t>– Areas included in the lighter blue</a:t>
            </a:r>
            <a:r>
              <a:rPr lang="en-GB" sz="1050" dirty="0"/>
              <a:t> </a:t>
            </a:r>
            <a:r>
              <a:rPr lang="en-GB" sz="1400" dirty="0"/>
              <a:t>cluster are not central but do have a high number of venues mostly made up of food joints, cafes, nightlife and outdoor recreation facilities. I would say this category contains the most desirable areas for young professionals!</a:t>
            </a:r>
          </a:p>
          <a:p>
            <a:pPr marL="0" indent="0">
              <a:buNone/>
            </a:pPr>
            <a:endParaRPr lang="en-GB" dirty="0"/>
          </a:p>
        </p:txBody>
      </p:sp>
      <p:sp>
        <p:nvSpPr>
          <p:cNvPr id="5" name="Title 1">
            <a:extLst>
              <a:ext uri="{FF2B5EF4-FFF2-40B4-BE49-F238E27FC236}">
                <a16:creationId xmlns:a16="http://schemas.microsoft.com/office/drawing/2014/main" id="{75416DE7-819F-42AD-AA0C-27DAD3858F40}"/>
              </a:ext>
            </a:extLst>
          </p:cNvPr>
          <p:cNvSpPr txBox="1">
            <a:spLocks/>
          </p:cNvSpPr>
          <p:nvPr/>
        </p:nvSpPr>
        <p:spPr>
          <a:xfrm>
            <a:off x="0" y="2540"/>
            <a:ext cx="12192000" cy="1051200"/>
          </a:xfrm>
          <a:prstGeom prst="rect">
            <a:avLst/>
          </a:prstGeom>
          <a:solidFill>
            <a:schemeClr val="accent1">
              <a:lumMod val="40000"/>
              <a:lumOff val="60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GB" b="1" dirty="0"/>
              <a:t>Results – Desirable areas</a:t>
            </a:r>
            <a:endParaRPr lang="en-GB" dirty="0"/>
          </a:p>
        </p:txBody>
      </p:sp>
      <p:graphicFrame>
        <p:nvGraphicFramePr>
          <p:cNvPr id="6" name="Table 6">
            <a:extLst>
              <a:ext uri="{FF2B5EF4-FFF2-40B4-BE49-F238E27FC236}">
                <a16:creationId xmlns:a16="http://schemas.microsoft.com/office/drawing/2014/main" id="{A06B820B-11C7-4B68-A6BE-B059F61D4899}"/>
              </a:ext>
            </a:extLst>
          </p:cNvPr>
          <p:cNvGraphicFramePr>
            <a:graphicFrameLocks noGrp="1"/>
          </p:cNvGraphicFramePr>
          <p:nvPr>
            <p:extLst>
              <p:ext uri="{D42A27DB-BD31-4B8C-83A1-F6EECF244321}">
                <p14:modId xmlns:p14="http://schemas.microsoft.com/office/powerpoint/2010/main" val="873833607"/>
              </p:ext>
            </p:extLst>
          </p:nvPr>
        </p:nvGraphicFramePr>
        <p:xfrm>
          <a:off x="401983" y="1508735"/>
          <a:ext cx="11459816" cy="975360"/>
        </p:xfrm>
        <a:graphic>
          <a:graphicData uri="http://schemas.openxmlformats.org/drawingml/2006/table">
            <a:tbl>
              <a:tblPr firstRow="1" bandRow="1">
                <a:tableStyleId>{6E25E649-3F16-4E02-A733-19D2CDBF48F0}</a:tableStyleId>
              </a:tblPr>
              <a:tblGrid>
                <a:gridCol w="2864954">
                  <a:extLst>
                    <a:ext uri="{9D8B030D-6E8A-4147-A177-3AD203B41FA5}">
                      <a16:colId xmlns:a16="http://schemas.microsoft.com/office/drawing/2014/main" val="347490095"/>
                    </a:ext>
                  </a:extLst>
                </a:gridCol>
                <a:gridCol w="2864954">
                  <a:extLst>
                    <a:ext uri="{9D8B030D-6E8A-4147-A177-3AD203B41FA5}">
                      <a16:colId xmlns:a16="http://schemas.microsoft.com/office/drawing/2014/main" val="2423527829"/>
                    </a:ext>
                  </a:extLst>
                </a:gridCol>
                <a:gridCol w="2864954">
                  <a:extLst>
                    <a:ext uri="{9D8B030D-6E8A-4147-A177-3AD203B41FA5}">
                      <a16:colId xmlns:a16="http://schemas.microsoft.com/office/drawing/2014/main" val="2882836300"/>
                    </a:ext>
                  </a:extLst>
                </a:gridCol>
                <a:gridCol w="2864954">
                  <a:extLst>
                    <a:ext uri="{9D8B030D-6E8A-4147-A177-3AD203B41FA5}">
                      <a16:colId xmlns:a16="http://schemas.microsoft.com/office/drawing/2014/main" val="863282124"/>
                    </a:ext>
                  </a:extLst>
                </a:gridCol>
              </a:tblGrid>
              <a:tr h="225943">
                <a:tc>
                  <a:txBody>
                    <a:bodyPr/>
                    <a:lstStyle/>
                    <a:p>
                      <a:r>
                        <a:rPr lang="en-GB" sz="1000" dirty="0"/>
                        <a:t>Suburb</a:t>
                      </a:r>
                    </a:p>
                  </a:txBody>
                  <a:tcPr/>
                </a:tc>
                <a:tc>
                  <a:txBody>
                    <a:bodyPr/>
                    <a:lstStyle/>
                    <a:p>
                      <a:r>
                        <a:rPr lang="en-GB" sz="1000" dirty="0"/>
                        <a:t>No. of Venues</a:t>
                      </a:r>
                    </a:p>
                  </a:txBody>
                  <a:tcPr/>
                </a:tc>
                <a:tc>
                  <a:txBody>
                    <a:bodyPr/>
                    <a:lstStyle/>
                    <a:p>
                      <a:r>
                        <a:rPr lang="en-GB" sz="1000" dirty="0"/>
                        <a:t>Average Rent (£/</a:t>
                      </a:r>
                      <a:r>
                        <a:rPr lang="en-GB" sz="1000" dirty="0" err="1"/>
                        <a:t>sqft</a:t>
                      </a:r>
                      <a:r>
                        <a:rPr lang="en-GB" sz="1000" dirty="0"/>
                        <a:t>)</a:t>
                      </a:r>
                    </a:p>
                  </a:txBody>
                  <a:tcPr/>
                </a:tc>
                <a:tc>
                  <a:txBody>
                    <a:bodyPr/>
                    <a:lstStyle/>
                    <a:p>
                      <a:r>
                        <a:rPr lang="en-GB" sz="1000" dirty="0"/>
                        <a:t>Average House Price (£)</a:t>
                      </a:r>
                    </a:p>
                  </a:txBody>
                  <a:tcPr/>
                </a:tc>
                <a:extLst>
                  <a:ext uri="{0D108BD9-81ED-4DB2-BD59-A6C34878D82A}">
                    <a16:rowId xmlns:a16="http://schemas.microsoft.com/office/drawing/2014/main" val="1728827367"/>
                  </a:ext>
                </a:extLst>
              </a:tr>
              <a:tr h="225943">
                <a:tc>
                  <a:txBody>
                    <a:bodyPr/>
                    <a:lstStyle/>
                    <a:p>
                      <a:r>
                        <a:rPr lang="en-GB" sz="1000" dirty="0"/>
                        <a:t>Blackfriars</a:t>
                      </a:r>
                    </a:p>
                  </a:txBody>
                  <a:tcPr/>
                </a:tc>
                <a:tc>
                  <a:txBody>
                    <a:bodyPr/>
                    <a:lstStyle/>
                    <a:p>
                      <a:r>
                        <a:rPr lang="en-GB" sz="1000" dirty="0"/>
                        <a:t>100</a:t>
                      </a:r>
                    </a:p>
                  </a:txBody>
                  <a:tcPr/>
                </a:tc>
                <a:tc>
                  <a:txBody>
                    <a:bodyPr/>
                    <a:lstStyle/>
                    <a:p>
                      <a:r>
                        <a:rPr lang="en-GB" sz="1000" dirty="0"/>
                        <a:t>303</a:t>
                      </a:r>
                    </a:p>
                  </a:txBody>
                  <a:tcPr/>
                </a:tc>
                <a:tc>
                  <a:txBody>
                    <a:bodyPr/>
                    <a:lstStyle/>
                    <a:p>
                      <a:r>
                        <a:rPr lang="en-GB" sz="1000" dirty="0"/>
                        <a:t>232,477</a:t>
                      </a:r>
                    </a:p>
                  </a:txBody>
                  <a:tcPr/>
                </a:tc>
                <a:extLst>
                  <a:ext uri="{0D108BD9-81ED-4DB2-BD59-A6C34878D82A}">
                    <a16:rowId xmlns:a16="http://schemas.microsoft.com/office/drawing/2014/main" val="625586336"/>
                  </a:ext>
                </a:extLst>
              </a:tr>
              <a:tr h="225943">
                <a:tc>
                  <a:txBody>
                    <a:bodyPr/>
                    <a:lstStyle/>
                    <a:p>
                      <a:r>
                        <a:rPr lang="en-GB" sz="1000" dirty="0"/>
                        <a:t>Piccadilly</a:t>
                      </a:r>
                    </a:p>
                  </a:txBody>
                  <a:tcPr/>
                </a:tc>
                <a:tc>
                  <a:txBody>
                    <a:bodyPr/>
                    <a:lstStyle/>
                    <a:p>
                      <a:r>
                        <a:rPr lang="en-GB" sz="1000" dirty="0"/>
                        <a:t>100</a:t>
                      </a:r>
                    </a:p>
                  </a:txBody>
                  <a:tcPr/>
                </a:tc>
                <a:tc>
                  <a:txBody>
                    <a:bodyPr/>
                    <a:lstStyle/>
                    <a:p>
                      <a:r>
                        <a:rPr lang="en-GB" sz="1000" dirty="0"/>
                        <a:t>303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228,854</a:t>
                      </a:r>
                    </a:p>
                  </a:txBody>
                  <a:tcPr/>
                </a:tc>
                <a:extLst>
                  <a:ext uri="{0D108BD9-81ED-4DB2-BD59-A6C34878D82A}">
                    <a16:rowId xmlns:a16="http://schemas.microsoft.com/office/drawing/2014/main" val="3516087183"/>
                  </a:ext>
                </a:extLst>
              </a:tr>
              <a:tr h="225943">
                <a:tc>
                  <a:txBody>
                    <a:bodyPr/>
                    <a:lstStyle/>
                    <a:p>
                      <a:r>
                        <a:rPr lang="en-GB" sz="1000" dirty="0"/>
                        <a:t>City Centre</a:t>
                      </a:r>
                    </a:p>
                  </a:txBody>
                  <a:tcPr/>
                </a:tc>
                <a:tc>
                  <a:txBody>
                    <a:bodyPr/>
                    <a:lstStyle/>
                    <a:p>
                      <a:r>
                        <a:rPr lang="en-GB" sz="1000" dirty="0"/>
                        <a:t>100</a:t>
                      </a:r>
                    </a:p>
                  </a:txBody>
                  <a:tcPr/>
                </a:tc>
                <a:tc>
                  <a:txBody>
                    <a:bodyPr/>
                    <a:lstStyle/>
                    <a:p>
                      <a:r>
                        <a:rPr lang="en-GB" sz="1000" dirty="0"/>
                        <a:t>303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232,477</a:t>
                      </a:r>
                    </a:p>
                  </a:txBody>
                  <a:tcPr/>
                </a:tc>
                <a:extLst>
                  <a:ext uri="{0D108BD9-81ED-4DB2-BD59-A6C34878D82A}">
                    <a16:rowId xmlns:a16="http://schemas.microsoft.com/office/drawing/2014/main" val="3450972933"/>
                  </a:ext>
                </a:extLst>
              </a:tr>
            </a:tbl>
          </a:graphicData>
        </a:graphic>
      </p:graphicFrame>
      <p:graphicFrame>
        <p:nvGraphicFramePr>
          <p:cNvPr id="8" name="Table 6">
            <a:extLst>
              <a:ext uri="{FF2B5EF4-FFF2-40B4-BE49-F238E27FC236}">
                <a16:creationId xmlns:a16="http://schemas.microsoft.com/office/drawing/2014/main" id="{6C0951CA-600D-44A0-AE6C-7C28FD2DA827}"/>
              </a:ext>
            </a:extLst>
          </p:cNvPr>
          <p:cNvGraphicFramePr>
            <a:graphicFrameLocks noGrp="1"/>
          </p:cNvGraphicFramePr>
          <p:nvPr>
            <p:extLst>
              <p:ext uri="{D42A27DB-BD31-4B8C-83A1-F6EECF244321}">
                <p14:modId xmlns:p14="http://schemas.microsoft.com/office/powerpoint/2010/main" val="1255631472"/>
              </p:ext>
            </p:extLst>
          </p:nvPr>
        </p:nvGraphicFramePr>
        <p:xfrm>
          <a:off x="401982" y="3112297"/>
          <a:ext cx="11459816" cy="487680"/>
        </p:xfrm>
        <a:graphic>
          <a:graphicData uri="http://schemas.openxmlformats.org/drawingml/2006/table">
            <a:tbl>
              <a:tblPr firstRow="1" bandRow="1">
                <a:tableStyleId>{74C1A8A3-306A-4EB7-A6B1-4F7E0EB9C5D6}</a:tableStyleId>
              </a:tblPr>
              <a:tblGrid>
                <a:gridCol w="2864954">
                  <a:extLst>
                    <a:ext uri="{9D8B030D-6E8A-4147-A177-3AD203B41FA5}">
                      <a16:colId xmlns:a16="http://schemas.microsoft.com/office/drawing/2014/main" val="3255963497"/>
                    </a:ext>
                  </a:extLst>
                </a:gridCol>
                <a:gridCol w="2864954">
                  <a:extLst>
                    <a:ext uri="{9D8B030D-6E8A-4147-A177-3AD203B41FA5}">
                      <a16:colId xmlns:a16="http://schemas.microsoft.com/office/drawing/2014/main" val="2951006362"/>
                    </a:ext>
                  </a:extLst>
                </a:gridCol>
                <a:gridCol w="2864954">
                  <a:extLst>
                    <a:ext uri="{9D8B030D-6E8A-4147-A177-3AD203B41FA5}">
                      <a16:colId xmlns:a16="http://schemas.microsoft.com/office/drawing/2014/main" val="2882836300"/>
                    </a:ext>
                  </a:extLst>
                </a:gridCol>
                <a:gridCol w="2864954">
                  <a:extLst>
                    <a:ext uri="{9D8B030D-6E8A-4147-A177-3AD203B41FA5}">
                      <a16:colId xmlns:a16="http://schemas.microsoft.com/office/drawing/2014/main" val="863282124"/>
                    </a:ext>
                  </a:extLst>
                </a:gridCol>
              </a:tblGrid>
              <a:tr h="222956">
                <a:tc>
                  <a:txBody>
                    <a:bodyPr/>
                    <a:lstStyle/>
                    <a:p>
                      <a:r>
                        <a:rPr lang="en-GB" sz="1000" dirty="0"/>
                        <a:t>Suburb</a:t>
                      </a:r>
                    </a:p>
                  </a:txBody>
                  <a:tcPr/>
                </a:tc>
                <a:tc>
                  <a:txBody>
                    <a:bodyPr/>
                    <a:lstStyle/>
                    <a:p>
                      <a:r>
                        <a:rPr lang="en-GB" sz="1000" dirty="0"/>
                        <a:t>No. of Venues</a:t>
                      </a:r>
                    </a:p>
                  </a:txBody>
                  <a:tcPr/>
                </a:tc>
                <a:tc>
                  <a:txBody>
                    <a:bodyPr/>
                    <a:lstStyle/>
                    <a:p>
                      <a:r>
                        <a:rPr lang="en-GB" sz="1000" dirty="0"/>
                        <a:t>Average Rent (£/</a:t>
                      </a:r>
                      <a:r>
                        <a:rPr lang="en-GB" sz="1000" dirty="0" err="1"/>
                        <a:t>sqft</a:t>
                      </a:r>
                      <a:r>
                        <a:rPr lang="en-GB" sz="1000" dirty="0"/>
                        <a:t>)</a:t>
                      </a:r>
                    </a:p>
                  </a:txBody>
                  <a:tcPr/>
                </a:tc>
                <a:tc>
                  <a:txBody>
                    <a:bodyPr/>
                    <a:lstStyle/>
                    <a:p>
                      <a:r>
                        <a:rPr lang="en-GB" sz="1000" dirty="0"/>
                        <a:t>Average House Price (£)</a:t>
                      </a:r>
                    </a:p>
                  </a:txBody>
                  <a:tcPr/>
                </a:tc>
                <a:extLst>
                  <a:ext uri="{0D108BD9-81ED-4DB2-BD59-A6C34878D82A}">
                    <a16:rowId xmlns:a16="http://schemas.microsoft.com/office/drawing/2014/main" val="1728827367"/>
                  </a:ext>
                </a:extLst>
              </a:tr>
              <a:tr h="222956">
                <a:tc>
                  <a:txBody>
                    <a:bodyPr/>
                    <a:lstStyle/>
                    <a:p>
                      <a:r>
                        <a:rPr lang="en-GB" sz="1000" dirty="0"/>
                        <a:t>Ancoats</a:t>
                      </a:r>
                    </a:p>
                  </a:txBody>
                  <a:tcPr/>
                </a:tc>
                <a:tc>
                  <a:txBody>
                    <a:bodyPr/>
                    <a:lstStyle/>
                    <a:p>
                      <a:r>
                        <a:rPr lang="en-GB" sz="1000" dirty="0"/>
                        <a:t>100</a:t>
                      </a:r>
                    </a:p>
                  </a:txBody>
                  <a:tcPr/>
                </a:tc>
                <a:tc>
                  <a:txBody>
                    <a:bodyPr/>
                    <a:lstStyle/>
                    <a:p>
                      <a:r>
                        <a:rPr lang="en-GB" sz="1000" dirty="0"/>
                        <a:t>290</a:t>
                      </a:r>
                    </a:p>
                  </a:txBody>
                  <a:tcPr/>
                </a:tc>
                <a:tc>
                  <a:txBody>
                    <a:bodyPr/>
                    <a:lstStyle/>
                    <a:p>
                      <a:r>
                        <a:rPr lang="en-GB" sz="1000" dirty="0"/>
                        <a:t>204,426</a:t>
                      </a:r>
                    </a:p>
                  </a:txBody>
                  <a:tcPr/>
                </a:tc>
                <a:extLst>
                  <a:ext uri="{0D108BD9-81ED-4DB2-BD59-A6C34878D82A}">
                    <a16:rowId xmlns:a16="http://schemas.microsoft.com/office/drawing/2014/main" val="625586336"/>
                  </a:ext>
                </a:extLst>
              </a:tr>
            </a:tbl>
          </a:graphicData>
        </a:graphic>
      </p:graphicFrame>
      <p:graphicFrame>
        <p:nvGraphicFramePr>
          <p:cNvPr id="9" name="Table 9">
            <a:extLst>
              <a:ext uri="{FF2B5EF4-FFF2-40B4-BE49-F238E27FC236}">
                <a16:creationId xmlns:a16="http://schemas.microsoft.com/office/drawing/2014/main" id="{5A750E4E-846D-42D0-AC86-B828BC021BE5}"/>
              </a:ext>
            </a:extLst>
          </p:cNvPr>
          <p:cNvGraphicFramePr>
            <a:graphicFrameLocks noGrp="1"/>
          </p:cNvGraphicFramePr>
          <p:nvPr>
            <p:extLst>
              <p:ext uri="{D42A27DB-BD31-4B8C-83A1-F6EECF244321}">
                <p14:modId xmlns:p14="http://schemas.microsoft.com/office/powerpoint/2010/main" val="254229185"/>
              </p:ext>
            </p:extLst>
          </p:nvPr>
        </p:nvGraphicFramePr>
        <p:xfrm>
          <a:off x="401982" y="4301847"/>
          <a:ext cx="11459816" cy="2440323"/>
        </p:xfrm>
        <a:graphic>
          <a:graphicData uri="http://schemas.openxmlformats.org/drawingml/2006/table">
            <a:tbl>
              <a:tblPr firstRow="1" bandRow="1">
                <a:tableStyleId>{21E4AEA4-8DFA-4A89-87EB-49C32662AFE0}</a:tableStyleId>
              </a:tblPr>
              <a:tblGrid>
                <a:gridCol w="2864954">
                  <a:extLst>
                    <a:ext uri="{9D8B030D-6E8A-4147-A177-3AD203B41FA5}">
                      <a16:colId xmlns:a16="http://schemas.microsoft.com/office/drawing/2014/main" val="3710760725"/>
                    </a:ext>
                  </a:extLst>
                </a:gridCol>
                <a:gridCol w="2864954">
                  <a:extLst>
                    <a:ext uri="{9D8B030D-6E8A-4147-A177-3AD203B41FA5}">
                      <a16:colId xmlns:a16="http://schemas.microsoft.com/office/drawing/2014/main" val="219789629"/>
                    </a:ext>
                  </a:extLst>
                </a:gridCol>
                <a:gridCol w="2864954">
                  <a:extLst>
                    <a:ext uri="{9D8B030D-6E8A-4147-A177-3AD203B41FA5}">
                      <a16:colId xmlns:a16="http://schemas.microsoft.com/office/drawing/2014/main" val="1405256699"/>
                    </a:ext>
                  </a:extLst>
                </a:gridCol>
                <a:gridCol w="2864954">
                  <a:extLst>
                    <a:ext uri="{9D8B030D-6E8A-4147-A177-3AD203B41FA5}">
                      <a16:colId xmlns:a16="http://schemas.microsoft.com/office/drawing/2014/main" val="3265340627"/>
                    </a:ext>
                  </a:extLst>
                </a:gridCol>
              </a:tblGrid>
              <a:tr h="210645">
                <a:tc>
                  <a:txBody>
                    <a:bodyPr/>
                    <a:lstStyle/>
                    <a:p>
                      <a:r>
                        <a:rPr lang="en-GB" sz="1000" dirty="0"/>
                        <a:t>Suburb</a:t>
                      </a:r>
                    </a:p>
                  </a:txBody>
                  <a:tcPr/>
                </a:tc>
                <a:tc>
                  <a:txBody>
                    <a:bodyPr/>
                    <a:lstStyle/>
                    <a:p>
                      <a:r>
                        <a:rPr lang="en-GB" sz="1000" dirty="0"/>
                        <a:t>No. of Venues</a:t>
                      </a:r>
                    </a:p>
                  </a:txBody>
                  <a:tcPr/>
                </a:tc>
                <a:tc>
                  <a:txBody>
                    <a:bodyPr/>
                    <a:lstStyle/>
                    <a:p>
                      <a:r>
                        <a:rPr lang="en-GB" sz="1000" dirty="0"/>
                        <a:t>Average Rent (£/</a:t>
                      </a:r>
                      <a:r>
                        <a:rPr lang="en-GB" sz="1000" dirty="0" err="1"/>
                        <a:t>sqft</a:t>
                      </a:r>
                      <a:r>
                        <a:rPr lang="en-GB" sz="1000" dirty="0"/>
                        <a:t>)</a:t>
                      </a:r>
                    </a:p>
                  </a:txBody>
                  <a:tcPr/>
                </a:tc>
                <a:tc>
                  <a:txBody>
                    <a:bodyPr/>
                    <a:lstStyle/>
                    <a:p>
                      <a:r>
                        <a:rPr lang="en-GB" sz="1000" dirty="0"/>
                        <a:t>Average House Price (£)</a:t>
                      </a:r>
                    </a:p>
                  </a:txBody>
                  <a:tcPr/>
                </a:tc>
                <a:extLst>
                  <a:ext uri="{0D108BD9-81ED-4DB2-BD59-A6C34878D82A}">
                    <a16:rowId xmlns:a16="http://schemas.microsoft.com/office/drawing/2014/main" val="1531392274"/>
                  </a:ext>
                </a:extLst>
              </a:tr>
              <a:tr h="238500">
                <a:tc>
                  <a:txBody>
                    <a:bodyPr/>
                    <a:lstStyle/>
                    <a:p>
                      <a:r>
                        <a:rPr lang="en-GB" sz="1000" dirty="0"/>
                        <a:t>Ardwick (M12)</a:t>
                      </a:r>
                    </a:p>
                  </a:txBody>
                  <a:tcPr/>
                </a:tc>
                <a:tc>
                  <a:txBody>
                    <a:bodyPr/>
                    <a:lstStyle/>
                    <a:p>
                      <a:r>
                        <a:rPr lang="en-GB" sz="1000" dirty="0"/>
                        <a:t>18</a:t>
                      </a:r>
                    </a:p>
                  </a:txBody>
                  <a:tcPr/>
                </a:tc>
                <a:tc>
                  <a:txBody>
                    <a:bodyPr/>
                    <a:lstStyle/>
                    <a:p>
                      <a:r>
                        <a:rPr lang="en-GB" sz="1000" dirty="0"/>
                        <a:t>160</a:t>
                      </a:r>
                    </a:p>
                  </a:txBody>
                  <a:tcPr/>
                </a:tc>
                <a:tc>
                  <a:txBody>
                    <a:bodyPr/>
                    <a:lstStyle/>
                    <a:p>
                      <a:r>
                        <a:rPr lang="en-GB" sz="1000" dirty="0"/>
                        <a:t>147898</a:t>
                      </a:r>
                    </a:p>
                  </a:txBody>
                  <a:tcPr/>
                </a:tc>
                <a:extLst>
                  <a:ext uri="{0D108BD9-81ED-4DB2-BD59-A6C34878D82A}">
                    <a16:rowId xmlns:a16="http://schemas.microsoft.com/office/drawing/2014/main" val="174843136"/>
                  </a:ext>
                </a:extLst>
              </a:tr>
              <a:tr h="245763">
                <a:tc>
                  <a:txBody>
                    <a:bodyPr/>
                    <a:lstStyle/>
                    <a:p>
                      <a:r>
                        <a:rPr lang="en-GB" sz="1000" dirty="0"/>
                        <a:t>Ardwick (M13)</a:t>
                      </a:r>
                    </a:p>
                  </a:txBody>
                  <a:tcPr/>
                </a:tc>
                <a:tc>
                  <a:txBody>
                    <a:bodyPr/>
                    <a:lstStyle/>
                    <a:p>
                      <a:r>
                        <a:rPr lang="en-GB" sz="1000" dirty="0"/>
                        <a:t>18</a:t>
                      </a:r>
                    </a:p>
                  </a:txBody>
                  <a:tcPr/>
                </a:tc>
                <a:tc>
                  <a:txBody>
                    <a:bodyPr/>
                    <a:lstStyle/>
                    <a:p>
                      <a:r>
                        <a:rPr lang="en-GB" sz="1000" dirty="0"/>
                        <a:t>159</a:t>
                      </a:r>
                    </a:p>
                  </a:txBody>
                  <a:tcPr/>
                </a:tc>
                <a:tc>
                  <a:txBody>
                    <a:bodyPr/>
                    <a:lstStyle/>
                    <a:p>
                      <a:r>
                        <a:rPr lang="en-GB" sz="1000" dirty="0"/>
                        <a:t>187302</a:t>
                      </a:r>
                    </a:p>
                  </a:txBody>
                  <a:tcPr/>
                </a:tc>
                <a:extLst>
                  <a:ext uri="{0D108BD9-81ED-4DB2-BD59-A6C34878D82A}">
                    <a16:rowId xmlns:a16="http://schemas.microsoft.com/office/drawing/2014/main" val="4120727134"/>
                  </a:ext>
                </a:extLst>
              </a:tr>
              <a:tr h="238500">
                <a:tc>
                  <a:txBody>
                    <a:bodyPr/>
                    <a:lstStyle/>
                    <a:p>
                      <a:r>
                        <a:rPr lang="en-GB" sz="1000" dirty="0"/>
                        <a:t>Chorlton-cum-Hardy</a:t>
                      </a:r>
                    </a:p>
                  </a:txBody>
                  <a:tcPr/>
                </a:tc>
                <a:tc>
                  <a:txBody>
                    <a:bodyPr/>
                    <a:lstStyle/>
                    <a:p>
                      <a:r>
                        <a:rPr lang="en-GB" sz="1000" dirty="0"/>
                        <a:t>48</a:t>
                      </a:r>
                    </a:p>
                  </a:txBody>
                  <a:tcPr/>
                </a:tc>
                <a:tc>
                  <a:txBody>
                    <a:bodyPr/>
                    <a:lstStyle/>
                    <a:p>
                      <a:r>
                        <a:rPr lang="en-GB" sz="1000" dirty="0"/>
                        <a:t>292</a:t>
                      </a:r>
                    </a:p>
                  </a:txBody>
                  <a:tcPr/>
                </a:tc>
                <a:tc>
                  <a:txBody>
                    <a:bodyPr/>
                    <a:lstStyle/>
                    <a:p>
                      <a:r>
                        <a:rPr lang="en-GB" sz="1000" dirty="0"/>
                        <a:t>296667</a:t>
                      </a:r>
                    </a:p>
                  </a:txBody>
                  <a:tcPr/>
                </a:tc>
                <a:extLst>
                  <a:ext uri="{0D108BD9-81ED-4DB2-BD59-A6C34878D82A}">
                    <a16:rowId xmlns:a16="http://schemas.microsoft.com/office/drawing/2014/main" val="1223583193"/>
                  </a:ext>
                </a:extLst>
              </a:tr>
              <a:tr h="238500">
                <a:tc>
                  <a:txBody>
                    <a:bodyPr/>
                    <a:lstStyle/>
                    <a:p>
                      <a:r>
                        <a:rPr lang="en-GB" sz="1000" dirty="0"/>
                        <a:t>Crumpsall</a:t>
                      </a:r>
                    </a:p>
                  </a:txBody>
                  <a:tcPr/>
                </a:tc>
                <a:tc>
                  <a:txBody>
                    <a:bodyPr/>
                    <a:lstStyle/>
                    <a:p>
                      <a:r>
                        <a:rPr lang="en-GB" sz="1000" dirty="0"/>
                        <a:t>12</a:t>
                      </a:r>
                    </a:p>
                  </a:txBody>
                  <a:tcPr/>
                </a:tc>
                <a:tc>
                  <a:txBody>
                    <a:bodyPr/>
                    <a:lstStyle/>
                    <a:p>
                      <a:r>
                        <a:rPr lang="en-GB" sz="1000" dirty="0"/>
                        <a:t>138</a:t>
                      </a:r>
                    </a:p>
                  </a:txBody>
                  <a:tcPr/>
                </a:tc>
                <a:tc>
                  <a:txBody>
                    <a:bodyPr/>
                    <a:lstStyle/>
                    <a:p>
                      <a:r>
                        <a:rPr lang="en-GB" sz="1000" dirty="0"/>
                        <a:t>146557</a:t>
                      </a:r>
                    </a:p>
                  </a:txBody>
                  <a:tcPr/>
                </a:tc>
                <a:extLst>
                  <a:ext uri="{0D108BD9-81ED-4DB2-BD59-A6C34878D82A}">
                    <a16:rowId xmlns:a16="http://schemas.microsoft.com/office/drawing/2014/main" val="788634351"/>
                  </a:ext>
                </a:extLst>
              </a:tr>
              <a:tr h="238500">
                <a:tc>
                  <a:txBody>
                    <a:bodyPr/>
                    <a:lstStyle/>
                    <a:p>
                      <a:r>
                        <a:rPr lang="en-GB" sz="1000" dirty="0"/>
                        <a:t>Didsbury</a:t>
                      </a:r>
                    </a:p>
                  </a:txBody>
                  <a:tcPr/>
                </a:tc>
                <a:tc>
                  <a:txBody>
                    <a:bodyPr/>
                    <a:lstStyle/>
                    <a:p>
                      <a:r>
                        <a:rPr lang="en-GB" sz="1000" dirty="0"/>
                        <a:t>36</a:t>
                      </a:r>
                    </a:p>
                  </a:txBody>
                  <a:tcPr/>
                </a:tc>
                <a:tc>
                  <a:txBody>
                    <a:bodyPr/>
                    <a:lstStyle/>
                    <a:p>
                      <a:r>
                        <a:rPr lang="en-GB" sz="1000" dirty="0"/>
                        <a:t>314</a:t>
                      </a:r>
                    </a:p>
                  </a:txBody>
                  <a:tcPr/>
                </a:tc>
                <a:tc>
                  <a:txBody>
                    <a:bodyPr/>
                    <a:lstStyle/>
                    <a:p>
                      <a:r>
                        <a:rPr lang="en-GB" sz="1000" dirty="0"/>
                        <a:t>265929</a:t>
                      </a:r>
                    </a:p>
                  </a:txBody>
                  <a:tcPr/>
                </a:tc>
                <a:extLst>
                  <a:ext uri="{0D108BD9-81ED-4DB2-BD59-A6C34878D82A}">
                    <a16:rowId xmlns:a16="http://schemas.microsoft.com/office/drawing/2014/main" val="1963555917"/>
                  </a:ext>
                </a:extLst>
              </a:tr>
              <a:tr h="238500">
                <a:tc>
                  <a:txBody>
                    <a:bodyPr/>
                    <a:lstStyle/>
                    <a:p>
                      <a:r>
                        <a:rPr lang="en-GB" sz="1000" dirty="0"/>
                        <a:t>Fallowfield</a:t>
                      </a:r>
                    </a:p>
                  </a:txBody>
                  <a:tcPr/>
                </a:tc>
                <a:tc>
                  <a:txBody>
                    <a:bodyPr/>
                    <a:lstStyle/>
                    <a:p>
                      <a:r>
                        <a:rPr lang="en-GB" sz="1000" dirty="0"/>
                        <a:t>42</a:t>
                      </a:r>
                    </a:p>
                  </a:txBody>
                  <a:tcPr/>
                </a:tc>
                <a:tc>
                  <a:txBody>
                    <a:bodyPr/>
                    <a:lstStyle/>
                    <a:p>
                      <a:r>
                        <a:rPr lang="en-GB" sz="1000" dirty="0"/>
                        <a:t>172</a:t>
                      </a:r>
                    </a:p>
                  </a:txBody>
                  <a:tcPr/>
                </a:tc>
                <a:tc>
                  <a:txBody>
                    <a:bodyPr/>
                    <a:lstStyle/>
                    <a:p>
                      <a:r>
                        <a:rPr lang="en-GB" sz="1000" dirty="0"/>
                        <a:t>177123</a:t>
                      </a:r>
                    </a:p>
                  </a:txBody>
                  <a:tcPr/>
                </a:tc>
                <a:extLst>
                  <a:ext uri="{0D108BD9-81ED-4DB2-BD59-A6C34878D82A}">
                    <a16:rowId xmlns:a16="http://schemas.microsoft.com/office/drawing/2014/main" val="3352435882"/>
                  </a:ext>
                </a:extLst>
              </a:tr>
              <a:tr h="238500">
                <a:tc>
                  <a:txBody>
                    <a:bodyPr/>
                    <a:lstStyle/>
                    <a:p>
                      <a:r>
                        <a:rPr lang="en-GB" sz="1000" dirty="0"/>
                        <a:t>Hulme</a:t>
                      </a:r>
                    </a:p>
                  </a:txBody>
                  <a:tcPr/>
                </a:tc>
                <a:tc>
                  <a:txBody>
                    <a:bodyPr/>
                    <a:lstStyle/>
                    <a:p>
                      <a:r>
                        <a:rPr lang="en-GB" sz="1000" dirty="0"/>
                        <a:t>26</a:t>
                      </a:r>
                    </a:p>
                  </a:txBody>
                  <a:tcPr/>
                </a:tc>
                <a:tc>
                  <a:txBody>
                    <a:bodyPr/>
                    <a:lstStyle/>
                    <a:p>
                      <a:r>
                        <a:rPr lang="en-GB" sz="1000" dirty="0"/>
                        <a:t>284</a:t>
                      </a:r>
                    </a:p>
                  </a:txBody>
                  <a:tcPr/>
                </a:tc>
                <a:tc>
                  <a:txBody>
                    <a:bodyPr/>
                    <a:lstStyle/>
                    <a:p>
                      <a:r>
                        <a:rPr lang="en-GB" sz="1000" dirty="0"/>
                        <a:t>247285</a:t>
                      </a:r>
                    </a:p>
                  </a:txBody>
                  <a:tcPr/>
                </a:tc>
                <a:extLst>
                  <a:ext uri="{0D108BD9-81ED-4DB2-BD59-A6C34878D82A}">
                    <a16:rowId xmlns:a16="http://schemas.microsoft.com/office/drawing/2014/main" val="4083362644"/>
                  </a:ext>
                </a:extLst>
              </a:tr>
              <a:tr h="238500">
                <a:tc>
                  <a:txBody>
                    <a:bodyPr/>
                    <a:lstStyle/>
                    <a:p>
                      <a:r>
                        <a:rPr lang="en-GB" sz="1000" dirty="0"/>
                        <a:t>Pendleton</a:t>
                      </a:r>
                    </a:p>
                  </a:txBody>
                  <a:tcPr/>
                </a:tc>
                <a:tc>
                  <a:txBody>
                    <a:bodyPr/>
                    <a:lstStyle/>
                    <a:p>
                      <a:r>
                        <a:rPr lang="en-GB" sz="1000" dirty="0"/>
                        <a:t>21</a:t>
                      </a:r>
                    </a:p>
                  </a:txBody>
                  <a:tcPr/>
                </a:tc>
                <a:tc>
                  <a:txBody>
                    <a:bodyPr/>
                    <a:lstStyle/>
                    <a:p>
                      <a:r>
                        <a:rPr lang="en-GB" sz="1000" dirty="0"/>
                        <a:t>163</a:t>
                      </a:r>
                    </a:p>
                  </a:txBody>
                  <a:tcPr/>
                </a:tc>
                <a:tc>
                  <a:txBody>
                    <a:bodyPr/>
                    <a:lstStyle/>
                    <a:p>
                      <a:r>
                        <a:rPr lang="en-GB" sz="1000" dirty="0"/>
                        <a:t>185257</a:t>
                      </a:r>
                    </a:p>
                  </a:txBody>
                  <a:tcPr/>
                </a:tc>
                <a:extLst>
                  <a:ext uri="{0D108BD9-81ED-4DB2-BD59-A6C34878D82A}">
                    <a16:rowId xmlns:a16="http://schemas.microsoft.com/office/drawing/2014/main" val="3294556900"/>
                  </a:ext>
                </a:extLst>
              </a:tr>
              <a:tr h="238500">
                <a:tc>
                  <a:txBody>
                    <a:bodyPr/>
                    <a:lstStyle/>
                    <a:p>
                      <a:r>
                        <a:rPr lang="en-GB" sz="1000" dirty="0"/>
                        <a:t>Whitefield</a:t>
                      </a:r>
                    </a:p>
                  </a:txBody>
                  <a:tcPr/>
                </a:tc>
                <a:tc>
                  <a:txBody>
                    <a:bodyPr/>
                    <a:lstStyle/>
                    <a:p>
                      <a:r>
                        <a:rPr lang="en-GB" sz="1000" dirty="0"/>
                        <a:t>11</a:t>
                      </a:r>
                    </a:p>
                  </a:txBody>
                  <a:tcPr/>
                </a:tc>
                <a:tc>
                  <a:txBody>
                    <a:bodyPr/>
                    <a:lstStyle/>
                    <a:p>
                      <a:r>
                        <a:rPr lang="en-GB" sz="1000" dirty="0"/>
                        <a:t>188</a:t>
                      </a:r>
                    </a:p>
                  </a:txBody>
                  <a:tcPr/>
                </a:tc>
                <a:tc>
                  <a:txBody>
                    <a:bodyPr/>
                    <a:lstStyle/>
                    <a:p>
                      <a:r>
                        <a:rPr lang="en-GB" sz="1000" dirty="0"/>
                        <a:t>263750</a:t>
                      </a:r>
                    </a:p>
                  </a:txBody>
                  <a:tcPr/>
                </a:tc>
                <a:extLst>
                  <a:ext uri="{0D108BD9-81ED-4DB2-BD59-A6C34878D82A}">
                    <a16:rowId xmlns:a16="http://schemas.microsoft.com/office/drawing/2014/main" val="430582319"/>
                  </a:ext>
                </a:extLst>
              </a:tr>
            </a:tbl>
          </a:graphicData>
        </a:graphic>
      </p:graphicFrame>
    </p:spTree>
    <p:extLst>
      <p:ext uri="{BB962C8B-B14F-4D97-AF65-F5344CB8AC3E}">
        <p14:creationId xmlns:p14="http://schemas.microsoft.com/office/powerpoint/2010/main" val="487266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B02D79-2196-4C3A-95F8-791586E459C6}"/>
              </a:ext>
            </a:extLst>
          </p:cNvPr>
          <p:cNvSpPr>
            <a:spLocks noGrp="1"/>
          </p:cNvSpPr>
          <p:nvPr>
            <p:ph idx="1"/>
          </p:nvPr>
        </p:nvSpPr>
        <p:spPr>
          <a:xfrm>
            <a:off x="400050" y="1476374"/>
            <a:ext cx="11468099" cy="5076825"/>
          </a:xfrm>
        </p:spPr>
        <p:txBody>
          <a:bodyPr>
            <a:normAutofit lnSpcReduction="10000"/>
          </a:bodyPr>
          <a:lstStyle/>
          <a:p>
            <a:pPr marL="0" indent="0">
              <a:buNone/>
            </a:pPr>
            <a:r>
              <a:rPr lang="en-GB" b="1" dirty="0"/>
              <a:t>Lime Green</a:t>
            </a:r>
            <a:r>
              <a:rPr lang="en-GB" dirty="0"/>
              <a:t> </a:t>
            </a:r>
            <a:r>
              <a:rPr lang="en-GB" b="1" dirty="0"/>
              <a:t>- </a:t>
            </a:r>
            <a:r>
              <a:rPr lang="en-GB" dirty="0"/>
              <a:t>This consists of areas of Manchester which are not central, do not have many popular venues, but do have </a:t>
            </a:r>
            <a:r>
              <a:rPr lang="en-GB" i="1" dirty="0"/>
              <a:t>some</a:t>
            </a:r>
            <a:r>
              <a:rPr lang="en-GB" dirty="0"/>
              <a:t> eateries, supermarkets and transport links: </a:t>
            </a:r>
          </a:p>
          <a:p>
            <a:pPr marL="0" indent="0">
              <a:buNone/>
            </a:pPr>
            <a:r>
              <a:rPr lang="en-GB" sz="1800" dirty="0"/>
              <a:t>Abbey Hey, Clayton, Urmston.</a:t>
            </a:r>
            <a:endParaRPr lang="en-GB" dirty="0"/>
          </a:p>
          <a:p>
            <a:pPr marL="0" indent="0">
              <a:buNone/>
            </a:pPr>
            <a:r>
              <a:rPr lang="en-GB" b="1" dirty="0"/>
              <a:t>Purple </a:t>
            </a:r>
            <a:r>
              <a:rPr lang="en-GB" dirty="0"/>
              <a:t>– </a:t>
            </a:r>
            <a:r>
              <a:rPr lang="en-GB" b="0" i="0" dirty="0">
                <a:solidFill>
                  <a:srgbClr val="000000"/>
                </a:solidFill>
                <a:effectLst/>
              </a:rPr>
              <a:t>The areas in this cluster are even further out of town and are very residential, less desirable, with a low number of venues nearby. Some have good transport links or decent access to supermarkets: </a:t>
            </a:r>
          </a:p>
          <a:p>
            <a:pPr marL="0" indent="0">
              <a:buNone/>
            </a:pPr>
            <a:r>
              <a:rPr lang="en-GB" sz="1800" b="0" i="0" dirty="0">
                <a:solidFill>
                  <a:srgbClr val="000000"/>
                </a:solidFill>
                <a:effectLst/>
              </a:rPr>
              <a:t>Atherton, Baguley, </a:t>
            </a:r>
            <a:r>
              <a:rPr lang="en-GB" sz="1800" b="0" i="0" dirty="0" err="1">
                <a:solidFill>
                  <a:srgbClr val="000000"/>
                </a:solidFill>
                <a:effectLst/>
              </a:rPr>
              <a:t>Collyhurst</a:t>
            </a:r>
            <a:r>
              <a:rPr lang="en-GB" sz="1800" b="0" i="0" dirty="0">
                <a:solidFill>
                  <a:srgbClr val="000000"/>
                </a:solidFill>
                <a:effectLst/>
              </a:rPr>
              <a:t>, Denton, Eccles, Failsworth, </a:t>
            </a:r>
            <a:r>
              <a:rPr lang="en-GB" sz="1800" b="0" i="0" dirty="0" err="1">
                <a:solidFill>
                  <a:srgbClr val="000000"/>
                </a:solidFill>
                <a:effectLst/>
              </a:rPr>
              <a:t>Firswood</a:t>
            </a:r>
            <a:r>
              <a:rPr lang="en-GB" sz="1800" b="0" i="0" dirty="0">
                <a:solidFill>
                  <a:srgbClr val="000000"/>
                </a:solidFill>
                <a:effectLst/>
              </a:rPr>
              <a:t>, Harpurhey, Higher Broughton, </a:t>
            </a:r>
            <a:r>
              <a:rPr lang="en-GB" sz="1800" b="0" i="0" dirty="0" err="1">
                <a:solidFill>
                  <a:srgbClr val="000000"/>
                </a:solidFill>
                <a:effectLst/>
              </a:rPr>
              <a:t>Irlam</a:t>
            </a:r>
            <a:r>
              <a:rPr lang="en-GB" sz="1800" b="0" i="0" dirty="0">
                <a:solidFill>
                  <a:srgbClr val="000000"/>
                </a:solidFill>
                <a:effectLst/>
              </a:rPr>
              <a:t>, Levenshulme, </a:t>
            </a:r>
            <a:r>
              <a:rPr lang="en-GB" sz="1800" b="0" i="0" dirty="0" err="1">
                <a:solidFill>
                  <a:srgbClr val="000000"/>
                </a:solidFill>
                <a:effectLst/>
              </a:rPr>
              <a:t>Ordsall</a:t>
            </a:r>
            <a:r>
              <a:rPr lang="en-GB" sz="1800" b="0" i="0" dirty="0">
                <a:solidFill>
                  <a:srgbClr val="000000"/>
                </a:solidFill>
                <a:effectLst/>
              </a:rPr>
              <a:t>, Prestwich, Salford Quays, Swinton, Wythenshawe.</a:t>
            </a:r>
            <a:endParaRPr lang="en-GB" sz="1800" b="1" dirty="0"/>
          </a:p>
          <a:p>
            <a:pPr marL="0" indent="0">
              <a:buNone/>
            </a:pPr>
            <a:r>
              <a:rPr lang="en-GB" b="1" dirty="0"/>
              <a:t>Red </a:t>
            </a:r>
            <a:r>
              <a:rPr lang="en-GB" dirty="0"/>
              <a:t>- </a:t>
            </a:r>
            <a:r>
              <a:rPr lang="en-GB" b="0" i="0" dirty="0">
                <a:solidFill>
                  <a:srgbClr val="000000"/>
                </a:solidFill>
                <a:effectLst/>
              </a:rPr>
              <a:t>The red clusters represent cluster 0, which is made up of suburbs which are far out of the centre of </a:t>
            </a:r>
            <a:r>
              <a:rPr lang="en-GB" dirty="0">
                <a:solidFill>
                  <a:srgbClr val="000000"/>
                </a:solidFill>
              </a:rPr>
              <a:t>Manchester </a:t>
            </a:r>
            <a:r>
              <a:rPr lang="en-GB" b="0" i="0" dirty="0">
                <a:solidFill>
                  <a:srgbClr val="000000"/>
                </a:solidFill>
                <a:effectLst/>
              </a:rPr>
              <a:t>without many venues or transport links nearby. </a:t>
            </a:r>
            <a:r>
              <a:rPr lang="en-GB" b="0" i="0" u="sng" dirty="0">
                <a:solidFill>
                  <a:srgbClr val="000000"/>
                </a:solidFill>
                <a:effectLst/>
              </a:rPr>
              <a:t>‘Sale’ is the glaring exception. Sale has lots of popular venues, but has been included in this cluster </a:t>
            </a:r>
            <a:r>
              <a:rPr lang="en-GB" u="sng" dirty="0">
                <a:solidFill>
                  <a:srgbClr val="000000"/>
                </a:solidFill>
              </a:rPr>
              <a:t>as it has </a:t>
            </a:r>
            <a:r>
              <a:rPr lang="en-GB" b="0" i="0" u="sng" dirty="0">
                <a:solidFill>
                  <a:srgbClr val="000000"/>
                </a:solidFill>
                <a:effectLst/>
              </a:rPr>
              <a:t>an events centre</a:t>
            </a:r>
            <a:r>
              <a:rPr lang="en-GB" b="0" i="0" dirty="0">
                <a:solidFill>
                  <a:srgbClr val="000000"/>
                </a:solidFill>
                <a:effectLst/>
              </a:rPr>
              <a:t>: </a:t>
            </a:r>
            <a:endParaRPr lang="en-GB" dirty="0">
              <a:solidFill>
                <a:srgbClr val="000000"/>
              </a:solidFill>
            </a:endParaRPr>
          </a:p>
          <a:p>
            <a:pPr marL="0" indent="0">
              <a:buNone/>
            </a:pPr>
            <a:r>
              <a:rPr lang="en-GB" sz="1800" b="0" i="0" dirty="0">
                <a:solidFill>
                  <a:srgbClr val="000000"/>
                </a:solidFill>
                <a:effectLst/>
              </a:rPr>
              <a:t>Middleton, Radcliffe, Sale, Tyldesley, Worsley. </a:t>
            </a:r>
            <a:endParaRPr lang="en-GB" b="1" dirty="0"/>
          </a:p>
          <a:p>
            <a:endParaRPr lang="en-GB" dirty="0"/>
          </a:p>
        </p:txBody>
      </p:sp>
      <p:sp>
        <p:nvSpPr>
          <p:cNvPr id="5" name="Title 1">
            <a:extLst>
              <a:ext uri="{FF2B5EF4-FFF2-40B4-BE49-F238E27FC236}">
                <a16:creationId xmlns:a16="http://schemas.microsoft.com/office/drawing/2014/main" id="{414269F1-3AFB-440B-A0B8-B59F09851923}"/>
              </a:ext>
            </a:extLst>
          </p:cNvPr>
          <p:cNvSpPr txBox="1">
            <a:spLocks/>
          </p:cNvSpPr>
          <p:nvPr/>
        </p:nvSpPr>
        <p:spPr>
          <a:xfrm>
            <a:off x="0" y="2540"/>
            <a:ext cx="12192000" cy="1051200"/>
          </a:xfrm>
          <a:prstGeom prst="rect">
            <a:avLst/>
          </a:prstGeom>
          <a:solidFill>
            <a:schemeClr val="accent1">
              <a:lumMod val="40000"/>
              <a:lumOff val="60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GB" b="1" dirty="0"/>
              <a:t>Results – less desirable areas</a:t>
            </a:r>
            <a:endParaRPr lang="en-GB" dirty="0"/>
          </a:p>
        </p:txBody>
      </p:sp>
    </p:spTree>
    <p:extLst>
      <p:ext uri="{BB962C8B-B14F-4D97-AF65-F5344CB8AC3E}">
        <p14:creationId xmlns:p14="http://schemas.microsoft.com/office/powerpoint/2010/main" val="322509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EE67B-C491-49D9-84F0-08F8681E15EF}"/>
              </a:ext>
            </a:extLst>
          </p:cNvPr>
          <p:cNvSpPr>
            <a:spLocks noGrp="1"/>
          </p:cNvSpPr>
          <p:nvPr>
            <p:ph idx="1"/>
          </p:nvPr>
        </p:nvSpPr>
        <p:spPr>
          <a:xfrm>
            <a:off x="561976" y="1333914"/>
            <a:ext cx="11182350" cy="3809586"/>
          </a:xfrm>
        </p:spPr>
        <p:txBody>
          <a:bodyPr>
            <a:normAutofit fontScale="85000" lnSpcReduction="10000"/>
          </a:bodyPr>
          <a:lstStyle/>
          <a:p>
            <a:pPr marL="0" indent="0">
              <a:buNone/>
            </a:pPr>
            <a:r>
              <a:rPr lang="en-GB" sz="2000" dirty="0"/>
              <a:t>During this project I  clustered Manchester’s suburbs based on the number and types of venues within 800m of the central point. I gained the following useful insights:</a:t>
            </a:r>
          </a:p>
          <a:p>
            <a:pPr marL="0" lvl="0" indent="0">
              <a:lnSpc>
                <a:spcPct val="107000"/>
              </a:lnSpc>
              <a:spcAft>
                <a:spcPts val="0"/>
              </a:spcAft>
              <a:buNone/>
            </a:pPr>
            <a:r>
              <a:rPr lang="en-GB" sz="1800" b="1" dirty="0">
                <a:effectLst/>
                <a:latin typeface="Goudy Old Style" panose="02020502050305020303" pitchFamily="18" charset="0"/>
                <a:ea typeface="Calibri" panose="020F0502020204030204" pitchFamily="34" charset="0"/>
                <a:cs typeface="Times New Roman" panose="02020603050405020304" pitchFamily="18" charset="0"/>
              </a:rPr>
              <a:t>1. Suburbs with most venues, thus the most desirable suburbs for young professionals are: </a:t>
            </a:r>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Goudy Old Style" panose="02020502050305020303" pitchFamily="18" charset="0"/>
              <a:buChar char="-"/>
            </a:pPr>
            <a:r>
              <a:rPr lang="en-GB" sz="1800" dirty="0">
                <a:effectLst/>
                <a:latin typeface="Goudy Old Style" panose="02020502050305020303" pitchFamily="18" charset="0"/>
                <a:ea typeface="Calibri" panose="020F0502020204030204" pitchFamily="34" charset="0"/>
                <a:cs typeface="Times New Roman" panose="02020603050405020304" pitchFamily="18" charset="0"/>
              </a:rPr>
              <a:t>Central Suburbs: City Centre, Blackfriars, Piccadilly, Ancoats, Hulme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Goudy Old Style" panose="02020502050305020303" pitchFamily="18" charset="0"/>
              <a:buChar char="-"/>
            </a:pPr>
            <a:r>
              <a:rPr lang="en-GB" sz="1800" dirty="0">
                <a:effectLst/>
                <a:latin typeface="Goudy Old Style" panose="02020502050305020303" pitchFamily="18" charset="0"/>
                <a:ea typeface="Calibri" panose="020F0502020204030204" pitchFamily="34" charset="0"/>
                <a:cs typeface="Times New Roman" panose="02020603050405020304" pitchFamily="18" charset="0"/>
              </a:rPr>
              <a:t>Outer Suburbs:  Didsbury, Chorlton-cum-Hardy, Sale, Urmston and Salford Quays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0"/>
              </a:spcAft>
              <a:buNone/>
            </a:pPr>
            <a:r>
              <a:rPr lang="en-GB" sz="1800" b="1" dirty="0">
                <a:effectLst/>
                <a:latin typeface="Goudy Old Style" panose="02020502050305020303" pitchFamily="18" charset="0"/>
                <a:ea typeface="Calibri" panose="020F0502020204030204" pitchFamily="34" charset="0"/>
                <a:cs typeface="Times New Roman" panose="02020603050405020304" pitchFamily="18" charset="0"/>
              </a:rPr>
              <a:t>2. Rent is higher in those suburbs with more venues</a:t>
            </a:r>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0"/>
              </a:spcAft>
              <a:buNone/>
            </a:pPr>
            <a:r>
              <a:rPr lang="en-GB" sz="1800" b="1" dirty="0">
                <a:effectLst/>
                <a:latin typeface="Goudy Old Style" panose="02020502050305020303" pitchFamily="18" charset="0"/>
                <a:ea typeface="Calibri" panose="020F0502020204030204" pitchFamily="34" charset="0"/>
                <a:cs typeface="Times New Roman" panose="02020603050405020304" pitchFamily="18" charset="0"/>
              </a:rPr>
              <a:t>3. House prices are also higher in those areas with lots of venues</a:t>
            </a:r>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0"/>
              </a:spcAft>
              <a:buNone/>
            </a:pPr>
            <a:r>
              <a:rPr lang="en-GB" sz="1800" b="1" dirty="0">
                <a:effectLst/>
                <a:latin typeface="Goudy Old Style" panose="02020502050305020303" pitchFamily="18" charset="0"/>
                <a:ea typeface="Calibri" panose="020F0502020204030204" pitchFamily="34" charset="0"/>
                <a:cs typeface="Times New Roman" panose="02020603050405020304" pitchFamily="18" charset="0"/>
              </a:rPr>
              <a:t>4. It would make sense for investors to invest in areas where the no. of venues particularly cafes, bars and nightlife is increasing</a:t>
            </a:r>
          </a:p>
          <a:p>
            <a:pPr marL="0" lvl="0" indent="0">
              <a:lnSpc>
                <a:spcPct val="107000"/>
              </a:lnSpc>
              <a:spcAft>
                <a:spcPts val="0"/>
              </a:spcAft>
              <a:buNone/>
            </a:pPr>
            <a:r>
              <a:rPr lang="en-GB" sz="1800" b="1" dirty="0">
                <a:latin typeface="Goudy Old Style" panose="02020502050305020303" pitchFamily="18" charset="0"/>
                <a:ea typeface="Calibri" panose="020F0502020204030204" pitchFamily="34" charset="0"/>
                <a:cs typeface="Times New Roman" panose="02020603050405020304" pitchFamily="18" charset="0"/>
              </a:rPr>
              <a:t>5. Based on the results of clustering, if I were an investor I would buy property in Hulme as it is central, has access to lots of venues, rent has already increased but property prices are still low compared to suburbs such as Didsbury and Chorlton-cum-Hardy and likely to rise</a:t>
            </a:r>
          </a:p>
          <a:p>
            <a:pPr marL="0" lvl="0" indent="0">
              <a:lnSpc>
                <a:spcPct val="107000"/>
              </a:lnSpc>
              <a:spcAft>
                <a:spcPts val="0"/>
              </a:spcAft>
              <a:buNone/>
            </a:pPr>
            <a:r>
              <a:rPr lang="en-GB" sz="1800" b="1" dirty="0">
                <a:effectLst/>
                <a:latin typeface="Goudy Old Style" panose="02020502050305020303" pitchFamily="18" charset="0"/>
                <a:ea typeface="Calibri" panose="020F0502020204030204" pitchFamily="34" charset="0"/>
                <a:cs typeface="Times New Roman" panose="02020603050405020304" pitchFamily="18" charset="0"/>
              </a:rPr>
              <a:t>6. If I were a young professional looking to move to Manchester to rent, I would choose either Chorlton-cum-Hardy or Ancoats. Rent is more reasonable in these suburbs, although the number of popular venues nearby is high.</a:t>
            </a:r>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75416DE7-819F-42AD-AA0C-27DAD3858F40}"/>
              </a:ext>
            </a:extLst>
          </p:cNvPr>
          <p:cNvSpPr txBox="1">
            <a:spLocks/>
          </p:cNvSpPr>
          <p:nvPr/>
        </p:nvSpPr>
        <p:spPr>
          <a:xfrm>
            <a:off x="0" y="2540"/>
            <a:ext cx="12192000" cy="1051200"/>
          </a:xfrm>
          <a:prstGeom prst="rect">
            <a:avLst/>
          </a:prstGeom>
          <a:solidFill>
            <a:schemeClr val="accent1">
              <a:lumMod val="40000"/>
              <a:lumOff val="60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GB" b="1" dirty="0"/>
              <a:t>conclusion</a:t>
            </a:r>
          </a:p>
        </p:txBody>
      </p:sp>
      <p:sp>
        <p:nvSpPr>
          <p:cNvPr id="2" name="TextBox 1">
            <a:extLst>
              <a:ext uri="{FF2B5EF4-FFF2-40B4-BE49-F238E27FC236}">
                <a16:creationId xmlns:a16="http://schemas.microsoft.com/office/drawing/2014/main" id="{5D270F70-A3A4-48DF-AB8B-C6211A12E759}"/>
              </a:ext>
            </a:extLst>
          </p:cNvPr>
          <p:cNvSpPr txBox="1"/>
          <p:nvPr/>
        </p:nvSpPr>
        <p:spPr>
          <a:xfrm>
            <a:off x="914400" y="5347474"/>
            <a:ext cx="10618304" cy="1268361"/>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wrap="square" rtlCol="0">
            <a:spAutoFit/>
          </a:bodyPr>
          <a:lstStyle/>
          <a:p>
            <a:pPr marL="0" lvl="0" indent="0">
              <a:lnSpc>
                <a:spcPct val="107000"/>
              </a:lnSpc>
              <a:spcAft>
                <a:spcPts val="800"/>
              </a:spcAft>
              <a:buNone/>
            </a:pPr>
            <a:r>
              <a:rPr lang="en-GB" dirty="0">
                <a:latin typeface="+mj-lt"/>
              </a:rPr>
              <a:t>Future Directions:</a:t>
            </a:r>
          </a:p>
          <a:p>
            <a:pPr marL="0" lvl="0" indent="0">
              <a:lnSpc>
                <a:spcPct val="107000"/>
              </a:lnSpc>
              <a:spcAft>
                <a:spcPts val="800"/>
              </a:spcAft>
              <a:buNone/>
            </a:pPr>
            <a:r>
              <a:rPr lang="en-GB" sz="1600" dirty="0">
                <a:effectLst/>
                <a:latin typeface="+mj-lt"/>
                <a:ea typeface="Calibri" panose="020F0502020204030204" pitchFamily="34" charset="0"/>
                <a:cs typeface="Times New Roman" panose="02020603050405020304" pitchFamily="18" charset="0"/>
              </a:rPr>
              <a:t>I would like to collect historical venue data so that I can see how the makeup of venues has changed in each suburb over time and measure how that has impacted house prices in each suburb, so that I can build a model to predict more accurately which areas of Manchester are most likely to see an increase in property value.</a:t>
            </a:r>
          </a:p>
        </p:txBody>
      </p:sp>
    </p:spTree>
    <p:extLst>
      <p:ext uri="{BB962C8B-B14F-4D97-AF65-F5344CB8AC3E}">
        <p14:creationId xmlns:p14="http://schemas.microsoft.com/office/powerpoint/2010/main" val="1043812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00E3E0-07DA-4A53-8D2F-59983E144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105098"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76A5FEA7-0066-426E-AD70-F100E1CC0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3390900" cy="41148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A1C88-FFE7-40E8-B59F-2E78B4C3CB7D}"/>
              </a:ext>
            </a:extLst>
          </p:cNvPr>
          <p:cNvSpPr>
            <a:spLocks noGrp="1"/>
          </p:cNvSpPr>
          <p:nvPr>
            <p:ph type="title"/>
          </p:nvPr>
        </p:nvSpPr>
        <p:spPr>
          <a:xfrm>
            <a:off x="1513840" y="1778001"/>
            <a:ext cx="3106420" cy="3129178"/>
          </a:xfrm>
        </p:spPr>
        <p:txBody>
          <a:bodyPr anchor="ctr">
            <a:normAutofit/>
          </a:bodyPr>
          <a:lstStyle/>
          <a:p>
            <a:pPr algn="ctr"/>
            <a:r>
              <a:rPr lang="en-GB" sz="3600" dirty="0"/>
              <a:t>Investing</a:t>
            </a:r>
            <a:r>
              <a:rPr lang="en-GB" sz="2200" dirty="0"/>
              <a:t> in </a:t>
            </a:r>
            <a:br>
              <a:rPr lang="en-GB" sz="2200" dirty="0"/>
            </a:br>
            <a:r>
              <a:rPr lang="en-GB" sz="2000" dirty="0" err="1"/>
              <a:t>ManchesteR</a:t>
            </a:r>
            <a:r>
              <a:rPr lang="en-GB" sz="2000" dirty="0"/>
              <a:t>, </a:t>
            </a:r>
            <a:r>
              <a:rPr lang="en-GB" sz="2000" dirty="0" err="1"/>
              <a:t>uK</a:t>
            </a:r>
            <a:endParaRPr lang="en-GB" sz="2200" dirty="0"/>
          </a:p>
        </p:txBody>
      </p:sp>
      <p:graphicFrame>
        <p:nvGraphicFramePr>
          <p:cNvPr id="26" name="Content Placeholder 2">
            <a:extLst>
              <a:ext uri="{FF2B5EF4-FFF2-40B4-BE49-F238E27FC236}">
                <a16:creationId xmlns:a16="http://schemas.microsoft.com/office/drawing/2014/main" id="{F55C7223-348A-4846-9CE3-0DA9314BBE33}"/>
              </a:ext>
            </a:extLst>
          </p:cNvPr>
          <p:cNvGraphicFramePr>
            <a:graphicFrameLocks noGrp="1"/>
          </p:cNvGraphicFramePr>
          <p:nvPr>
            <p:ph idx="1"/>
            <p:extLst>
              <p:ext uri="{D42A27DB-BD31-4B8C-83A1-F6EECF244321}">
                <p14:modId xmlns:p14="http://schemas.microsoft.com/office/powerpoint/2010/main" val="132509913"/>
              </p:ext>
            </p:extLst>
          </p:nvPr>
        </p:nvGraphicFramePr>
        <p:xfrm>
          <a:off x="6781800" y="685800"/>
          <a:ext cx="4724400" cy="569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572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8BE379-4785-4815-8FC9-A24E80D37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62F85E-7856-415B-BA26-EFA2D2EF0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3390900"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CB978-4ACC-4730-8564-65216FE243C2}"/>
              </a:ext>
            </a:extLst>
          </p:cNvPr>
          <p:cNvSpPr>
            <a:spLocks noGrp="1"/>
          </p:cNvSpPr>
          <p:nvPr>
            <p:ph type="title"/>
          </p:nvPr>
        </p:nvSpPr>
        <p:spPr>
          <a:xfrm>
            <a:off x="1706526" y="1695893"/>
            <a:ext cx="2732567" cy="3487480"/>
          </a:xfrm>
        </p:spPr>
        <p:txBody>
          <a:bodyPr anchor="ctr">
            <a:normAutofit/>
          </a:bodyPr>
          <a:lstStyle/>
          <a:p>
            <a:pPr algn="ctr"/>
            <a:r>
              <a:rPr lang="en-GB" dirty="0"/>
              <a:t>Investing</a:t>
            </a:r>
            <a:r>
              <a:rPr lang="en-GB" sz="2000" dirty="0"/>
              <a:t> in </a:t>
            </a:r>
            <a:br>
              <a:rPr lang="en-GB" sz="2000" dirty="0"/>
            </a:br>
            <a:r>
              <a:rPr lang="en-GB" sz="1800" dirty="0" err="1"/>
              <a:t>ManchesteR</a:t>
            </a:r>
            <a:r>
              <a:rPr lang="en-GB" sz="1800" dirty="0"/>
              <a:t>, </a:t>
            </a:r>
            <a:r>
              <a:rPr lang="en-GB" sz="1800" dirty="0" err="1"/>
              <a:t>uK</a:t>
            </a:r>
            <a:endParaRPr lang="en-GB" sz="1800" dirty="0"/>
          </a:p>
        </p:txBody>
      </p:sp>
      <p:sp>
        <p:nvSpPr>
          <p:cNvPr id="14" name="Rectangle 13">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B2E03-141B-45FE-953C-B2DF9F7F3B76}"/>
              </a:ext>
            </a:extLst>
          </p:cNvPr>
          <p:cNvSpPr>
            <a:spLocks noGrp="1"/>
          </p:cNvSpPr>
          <p:nvPr>
            <p:ph idx="1"/>
          </p:nvPr>
        </p:nvSpPr>
        <p:spPr>
          <a:xfrm>
            <a:off x="6430926" y="1043608"/>
            <a:ext cx="5547713" cy="5448631"/>
          </a:xfrm>
        </p:spPr>
        <p:txBody>
          <a:bodyPr anchor="ctr">
            <a:normAutofit fontScale="92500"/>
          </a:bodyPr>
          <a:lstStyle/>
          <a:p>
            <a:pPr marL="0" indent="0">
              <a:buNone/>
            </a:pPr>
            <a:r>
              <a:rPr lang="en-GB" b="0" i="0" dirty="0">
                <a:latin typeface="+mn-lt"/>
              </a:rPr>
              <a:t>The results of this project will be useful </a:t>
            </a:r>
            <a:r>
              <a:rPr lang="en-GB" dirty="0">
                <a:latin typeface="+mn-lt"/>
              </a:rPr>
              <a:t>to</a:t>
            </a:r>
            <a:r>
              <a:rPr lang="en-GB" b="0" i="0" dirty="0">
                <a:latin typeface="+mn-lt"/>
              </a:rPr>
              <a:t>…</a:t>
            </a:r>
            <a:br>
              <a:rPr lang="en-GB" b="0" i="0" u="sng" dirty="0">
                <a:latin typeface="+mn-lt"/>
              </a:rPr>
            </a:br>
            <a:endParaRPr lang="en-GB" b="0" i="0" u="sng" dirty="0">
              <a:latin typeface="+mn-lt"/>
            </a:endParaRPr>
          </a:p>
          <a:p>
            <a:r>
              <a:rPr lang="en-GB" sz="2000" b="1" dirty="0">
                <a:latin typeface="+mn-lt"/>
              </a:rPr>
              <a:t>I</a:t>
            </a:r>
            <a:r>
              <a:rPr lang="en-GB" sz="2000" b="1" i="0" dirty="0">
                <a:latin typeface="+mn-lt"/>
              </a:rPr>
              <a:t>nvestors</a:t>
            </a:r>
            <a:r>
              <a:rPr lang="en-GB" sz="2000" b="0" i="0" dirty="0">
                <a:latin typeface="+mn-lt"/>
              </a:rPr>
              <a:t> deciding which Manchester suburbs will give them the highest ROI on residential properties.</a:t>
            </a:r>
            <a:br>
              <a:rPr lang="en-US" sz="2000" b="0" i="0" dirty="0">
                <a:latin typeface="+mn-lt"/>
              </a:rPr>
            </a:br>
            <a:endParaRPr lang="en-GB" sz="2000" dirty="0">
              <a:latin typeface="+mn-lt"/>
            </a:endParaRPr>
          </a:p>
          <a:p>
            <a:r>
              <a:rPr lang="en-GB" sz="2000" b="1" dirty="0">
                <a:latin typeface="+mn-lt"/>
              </a:rPr>
              <a:t>Y</a:t>
            </a:r>
            <a:r>
              <a:rPr lang="en-GB" sz="2000" b="1" i="0" dirty="0">
                <a:latin typeface="+mn-lt"/>
              </a:rPr>
              <a:t>oung professionals</a:t>
            </a:r>
            <a:r>
              <a:rPr lang="en-GB" sz="2000" b="0" i="0" dirty="0">
                <a:latin typeface="+mn-lt"/>
              </a:rPr>
              <a:t> looking for the most suitable and desirable areas to live in Manchester</a:t>
            </a:r>
            <a:r>
              <a:rPr lang="en-GB" sz="2000" dirty="0">
                <a:latin typeface="+mn-lt"/>
              </a:rPr>
              <a:t>.</a:t>
            </a:r>
            <a:br>
              <a:rPr lang="en-GB" sz="2000" dirty="0">
                <a:latin typeface="+mn-lt"/>
              </a:rPr>
            </a:br>
            <a:endParaRPr lang="en-GB" sz="2000" b="0" i="0" dirty="0">
              <a:latin typeface="+mn-lt"/>
            </a:endParaRPr>
          </a:p>
          <a:p>
            <a:r>
              <a:rPr lang="en-GB" sz="2000" b="1" dirty="0">
                <a:latin typeface="+mn-lt"/>
              </a:rPr>
              <a:t>Councils and town planners </a:t>
            </a:r>
            <a:r>
              <a:rPr lang="en-GB" sz="2000" dirty="0">
                <a:latin typeface="+mn-lt"/>
              </a:rPr>
              <a:t>deciding how best they can invest in Manchester suburbs and attract young professionals with high expendable income</a:t>
            </a:r>
            <a:r>
              <a:rPr lang="en-GB" sz="2000" b="0" i="0" dirty="0">
                <a:latin typeface="+mn-lt"/>
              </a:rPr>
              <a:t>.</a:t>
            </a:r>
            <a:br>
              <a:rPr lang="en-GB" sz="2000" b="0" i="0" dirty="0">
                <a:latin typeface="+mn-lt"/>
              </a:rPr>
            </a:br>
            <a:endParaRPr lang="en-GB" sz="2000" b="0" i="0" dirty="0">
              <a:latin typeface="+mn-lt"/>
            </a:endParaRPr>
          </a:p>
          <a:p>
            <a:r>
              <a:rPr lang="en-GB" sz="2000" b="1" i="0" dirty="0">
                <a:latin typeface="+mn-lt"/>
              </a:rPr>
              <a:t>Holidaymakers </a:t>
            </a:r>
            <a:r>
              <a:rPr lang="en-GB" sz="2000" i="0" dirty="0">
                <a:latin typeface="+mn-lt"/>
              </a:rPr>
              <a:t>deciding where to stay on a city break in Manchester.</a:t>
            </a:r>
            <a:br>
              <a:rPr lang="en-GB" sz="2000" b="0" i="0" dirty="0">
                <a:latin typeface="+mn-lt"/>
              </a:rPr>
            </a:br>
            <a:endParaRPr lang="en-GB" sz="2000" b="0" i="0" dirty="0">
              <a:latin typeface="+mn-lt"/>
            </a:endParaRPr>
          </a:p>
          <a:p>
            <a:endParaRPr lang="en-GB" dirty="0"/>
          </a:p>
        </p:txBody>
      </p:sp>
    </p:spTree>
    <p:extLst>
      <p:ext uri="{BB962C8B-B14F-4D97-AF65-F5344CB8AC3E}">
        <p14:creationId xmlns:p14="http://schemas.microsoft.com/office/powerpoint/2010/main" val="1976459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FFE8D-BFBC-45EC-A662-7D80494B4692}"/>
              </a:ext>
            </a:extLst>
          </p:cNvPr>
          <p:cNvSpPr>
            <a:spLocks noGrp="1"/>
          </p:cNvSpPr>
          <p:nvPr>
            <p:ph type="title"/>
          </p:nvPr>
        </p:nvSpPr>
        <p:spPr>
          <a:xfrm>
            <a:off x="1371600" y="685800"/>
            <a:ext cx="9486901" cy="1010088"/>
          </a:xfrm>
        </p:spPr>
        <p:txBody>
          <a:bodyPr vert="horz" lIns="91440" tIns="45720" rIns="91440" bIns="45720" rtlCol="0" anchor="b">
            <a:normAutofit/>
          </a:bodyPr>
          <a:lstStyle/>
          <a:p>
            <a:pPr algn="ctr"/>
            <a:r>
              <a:rPr lang="en-US" kern="1200" cap="all" spc="300" baseline="0" dirty="0">
                <a:latin typeface="+mj-lt"/>
                <a:ea typeface="+mj-ea"/>
                <a:cs typeface="+mj-cs"/>
              </a:rPr>
              <a:t>The Data</a:t>
            </a:r>
          </a:p>
        </p:txBody>
      </p:sp>
      <p:sp>
        <p:nvSpPr>
          <p:cNvPr id="6" name="Content Placeholder 5">
            <a:extLst>
              <a:ext uri="{FF2B5EF4-FFF2-40B4-BE49-F238E27FC236}">
                <a16:creationId xmlns:a16="http://schemas.microsoft.com/office/drawing/2014/main" id="{710EAEC0-4DB8-4E50-918C-DCB764B848E8}"/>
              </a:ext>
            </a:extLst>
          </p:cNvPr>
          <p:cNvSpPr>
            <a:spLocks noGrp="1"/>
          </p:cNvSpPr>
          <p:nvPr>
            <p:ph idx="1"/>
          </p:nvPr>
        </p:nvSpPr>
        <p:spPr>
          <a:xfrm>
            <a:off x="1371600" y="1971675"/>
            <a:ext cx="9486901" cy="4115458"/>
          </a:xfrm>
        </p:spPr>
        <p:txBody>
          <a:bodyPr>
            <a:normAutofit/>
          </a:bodyPr>
          <a:lstStyle/>
          <a:p>
            <a:pPr algn="l">
              <a:buFont typeface="Arial" panose="020B0604020202020204" pitchFamily="34" charset="0"/>
              <a:buChar char="•"/>
            </a:pPr>
            <a:r>
              <a:rPr lang="en-GB" sz="2000" b="0" i="0" dirty="0">
                <a:solidFill>
                  <a:srgbClr val="000000"/>
                </a:solidFill>
                <a:effectLst/>
                <a:latin typeface="ibm-plex-sans"/>
              </a:rPr>
              <a:t>I obtained a list of the Manchester postcodes and corresponding suburbs from the following Wikipedia page: </a:t>
            </a:r>
            <a:r>
              <a:rPr lang="en-GB" sz="2000" b="0" i="0" u="sng" dirty="0">
                <a:solidFill>
                  <a:srgbClr val="296EAA"/>
                </a:solidFill>
                <a:effectLst/>
                <a:latin typeface="ibm-plex-sans"/>
                <a:hlinkClick r:id="rId2"/>
              </a:rPr>
              <a:t>https://en.wikipedia.org/wiki/M_postcode_area</a:t>
            </a:r>
            <a:endParaRPr lang="en-GB" sz="2000" b="0" i="0" dirty="0">
              <a:solidFill>
                <a:srgbClr val="000000"/>
              </a:solidFill>
              <a:effectLst/>
              <a:latin typeface="ibm-plex-sans"/>
            </a:endParaRPr>
          </a:p>
          <a:p>
            <a:pPr algn="l">
              <a:buFont typeface="Arial" panose="020B0604020202020204" pitchFamily="34" charset="0"/>
              <a:buChar char="•"/>
            </a:pPr>
            <a:r>
              <a:rPr lang="en-GB" sz="2000" b="0" i="0" dirty="0">
                <a:solidFill>
                  <a:srgbClr val="000000"/>
                </a:solidFill>
                <a:effectLst/>
                <a:latin typeface="ibm-plex-sans"/>
              </a:rPr>
              <a:t>I have downloaded data from </a:t>
            </a:r>
            <a:r>
              <a:rPr lang="en-GB" sz="2000" b="0" i="0" dirty="0">
                <a:solidFill>
                  <a:srgbClr val="000000"/>
                </a:solidFill>
                <a:effectLst/>
                <a:latin typeface="ibm-plex-sans"/>
                <a:hlinkClick r:id="rId3"/>
              </a:rPr>
              <a:t>https://propertydata.co.uk/cities/Manchester</a:t>
            </a:r>
            <a:r>
              <a:rPr lang="en-GB" sz="2000" b="0" i="0" dirty="0">
                <a:solidFill>
                  <a:srgbClr val="000000"/>
                </a:solidFill>
                <a:effectLst/>
                <a:latin typeface="ibm-plex-sans"/>
              </a:rPr>
              <a:t> which gives the average house price, average percentage yield, increase/decrease in average house price over the last 5 years and the average rent £/</a:t>
            </a:r>
            <a:r>
              <a:rPr lang="en-GB" sz="2000" b="0" i="0" dirty="0" err="1">
                <a:solidFill>
                  <a:srgbClr val="000000"/>
                </a:solidFill>
                <a:effectLst/>
                <a:latin typeface="ibm-plex-sans"/>
              </a:rPr>
              <a:t>sq</a:t>
            </a:r>
            <a:r>
              <a:rPr lang="en-GB" sz="2000" b="0" i="0" dirty="0">
                <a:solidFill>
                  <a:srgbClr val="000000"/>
                </a:solidFill>
                <a:effectLst/>
                <a:latin typeface="ibm-plex-sans"/>
              </a:rPr>
              <a:t> ft</a:t>
            </a:r>
            <a:r>
              <a:rPr lang="en-GB" sz="2000" dirty="0">
                <a:solidFill>
                  <a:srgbClr val="000000"/>
                </a:solidFill>
                <a:latin typeface="ibm-plex-sans"/>
              </a:rPr>
              <a:t>, correct on 29/07/2020.</a:t>
            </a:r>
            <a:endParaRPr lang="en-GB" sz="2000" b="0" i="0" dirty="0">
              <a:solidFill>
                <a:srgbClr val="000000"/>
              </a:solidFill>
              <a:effectLst/>
              <a:latin typeface="ibm-plex-sans"/>
            </a:endParaRPr>
          </a:p>
          <a:p>
            <a:pPr algn="l">
              <a:buFont typeface="Arial" panose="020B0604020202020204" pitchFamily="34" charset="0"/>
              <a:buChar char="•"/>
            </a:pPr>
            <a:r>
              <a:rPr lang="en-GB" sz="2000" b="0" i="0" dirty="0">
                <a:solidFill>
                  <a:srgbClr val="000000"/>
                </a:solidFill>
                <a:effectLst/>
                <a:latin typeface="ibm-plex-sans"/>
              </a:rPr>
              <a:t>I retrieved the latitude and longitude for the out codes of Manchester postcodes (i.e. M1, M2, M3) from the following website: </a:t>
            </a:r>
            <a:r>
              <a:rPr lang="en-GB" sz="2000" b="0" i="0" u="sng" dirty="0">
                <a:solidFill>
                  <a:srgbClr val="296EAA"/>
                </a:solidFill>
                <a:effectLst/>
                <a:latin typeface="ibm-plex-sans"/>
                <a:hlinkClick r:id="rId4"/>
              </a:rPr>
              <a:t>https://www.freemaptools.com/download-uk-postcode-lat-lng.htm</a:t>
            </a:r>
            <a:endParaRPr lang="en-GB" sz="2000" b="0" i="0" u="sng" dirty="0">
              <a:solidFill>
                <a:srgbClr val="296EAA"/>
              </a:solidFill>
              <a:effectLst/>
              <a:latin typeface="ibm-plex-sans"/>
            </a:endParaRPr>
          </a:p>
          <a:p>
            <a:pPr algn="l">
              <a:buFont typeface="Arial" panose="020B0604020202020204" pitchFamily="34" charset="0"/>
              <a:buChar char="•"/>
            </a:pPr>
            <a:r>
              <a:rPr lang="en-GB" sz="2000" dirty="0">
                <a:solidFill>
                  <a:schemeClr val="tx1"/>
                </a:solidFill>
                <a:latin typeface="ibm-plex-sans"/>
              </a:rPr>
              <a:t>I used the Foursquare API to retrieve a list of venues in Manchester, which I categorised before analysing </a:t>
            </a:r>
            <a:r>
              <a:rPr lang="en-GB" sz="2000" dirty="0">
                <a:solidFill>
                  <a:schemeClr val="tx1"/>
                </a:solidFill>
                <a:latin typeface="ibm-plex-sans"/>
                <a:hlinkClick r:id="rId5"/>
              </a:rPr>
              <a:t>https://api.foursquare.com/v2/venues/explore</a:t>
            </a:r>
            <a:endParaRPr lang="en-GB" sz="2000" b="0" i="0" dirty="0">
              <a:solidFill>
                <a:schemeClr val="tx1"/>
              </a:solidFill>
              <a:effectLst/>
              <a:latin typeface="ibm-plex-sans"/>
            </a:endParaRPr>
          </a:p>
          <a:p>
            <a:endParaRPr lang="en-GB" dirty="0"/>
          </a:p>
        </p:txBody>
      </p:sp>
    </p:spTree>
    <p:extLst>
      <p:ext uri="{BB962C8B-B14F-4D97-AF65-F5344CB8AC3E}">
        <p14:creationId xmlns:p14="http://schemas.microsoft.com/office/powerpoint/2010/main" val="266917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7C09B-DBA8-4350-A63F-29BFFD234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D36A4C-72B1-4E93-8EA9-AA4426978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7818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0E68F3-5E9C-4CDF-87F0-EEEF7BB9DB7A}"/>
              </a:ext>
            </a:extLst>
          </p:cNvPr>
          <p:cNvSpPr>
            <a:spLocks noGrp="1"/>
          </p:cNvSpPr>
          <p:nvPr>
            <p:ph type="title"/>
          </p:nvPr>
        </p:nvSpPr>
        <p:spPr>
          <a:xfrm>
            <a:off x="1371600" y="724536"/>
            <a:ext cx="4038600" cy="1386839"/>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Postcode Data</a:t>
            </a:r>
          </a:p>
        </p:txBody>
      </p:sp>
      <p:sp>
        <p:nvSpPr>
          <p:cNvPr id="5" name="TextBox 4">
            <a:extLst>
              <a:ext uri="{FF2B5EF4-FFF2-40B4-BE49-F238E27FC236}">
                <a16:creationId xmlns:a16="http://schemas.microsoft.com/office/drawing/2014/main" id="{C7DB971F-BD00-4B34-9FA9-F20880767C77}"/>
              </a:ext>
            </a:extLst>
          </p:cNvPr>
          <p:cNvSpPr txBox="1"/>
          <p:nvPr/>
        </p:nvSpPr>
        <p:spPr>
          <a:xfrm>
            <a:off x="630361" y="2290445"/>
            <a:ext cx="5561717" cy="3939540"/>
          </a:xfrm>
          <a:prstGeom prst="rect">
            <a:avLst/>
          </a:prstGeom>
          <a:noFill/>
        </p:spPr>
        <p:txBody>
          <a:bodyPr wrap="square" rtlCol="0">
            <a:spAutoFit/>
          </a:bodyPr>
          <a:lstStyle/>
          <a:p>
            <a:r>
              <a:rPr lang="en-GB" dirty="0">
                <a:solidFill>
                  <a:schemeClr val="bg1"/>
                </a:solidFill>
                <a:latin typeface="+mj-lt"/>
              </a:rPr>
              <a:t>The dataframe on this slide includes a list of Manchester postcodes, along with…</a:t>
            </a:r>
          </a:p>
          <a:p>
            <a:pPr marL="285750" indent="-285750">
              <a:buFont typeface="Arial" panose="020B0604020202020204" pitchFamily="34" charset="0"/>
              <a:buChar char="•"/>
            </a:pPr>
            <a:r>
              <a:rPr lang="en-GB" dirty="0">
                <a:solidFill>
                  <a:schemeClr val="bg1"/>
                </a:solidFill>
                <a:latin typeface="+mj-lt"/>
              </a:rPr>
              <a:t>The Corresponding Suburb</a:t>
            </a:r>
          </a:p>
          <a:p>
            <a:pPr marL="285750" indent="-285750">
              <a:buFont typeface="Arial" panose="020B0604020202020204" pitchFamily="34" charset="0"/>
              <a:buChar char="•"/>
            </a:pPr>
            <a:r>
              <a:rPr lang="en-GB" dirty="0">
                <a:solidFill>
                  <a:schemeClr val="bg1"/>
                </a:solidFill>
                <a:latin typeface="+mj-lt"/>
              </a:rPr>
              <a:t>Average Percentage Yield</a:t>
            </a:r>
          </a:p>
          <a:p>
            <a:pPr marL="285750" indent="-285750">
              <a:buFont typeface="Arial" panose="020B0604020202020204" pitchFamily="34" charset="0"/>
              <a:buChar char="•"/>
            </a:pPr>
            <a:r>
              <a:rPr lang="en-GB" dirty="0">
                <a:solidFill>
                  <a:schemeClr val="bg1"/>
                </a:solidFill>
                <a:latin typeface="+mj-lt"/>
              </a:rPr>
              <a:t>Average Residential Property Price</a:t>
            </a:r>
          </a:p>
          <a:p>
            <a:pPr marL="285750" indent="-285750">
              <a:buFont typeface="Arial" panose="020B0604020202020204" pitchFamily="34" charset="0"/>
              <a:buChar char="•"/>
            </a:pPr>
            <a:r>
              <a:rPr lang="en-GB" dirty="0">
                <a:solidFill>
                  <a:schemeClr val="bg1"/>
                </a:solidFill>
                <a:latin typeface="+mj-lt"/>
              </a:rPr>
              <a:t>Average £ per square foot for Residential  Property</a:t>
            </a:r>
          </a:p>
          <a:p>
            <a:pPr marL="285750" indent="-285750">
              <a:buFont typeface="Arial" panose="020B0604020202020204" pitchFamily="34" charset="0"/>
              <a:buChar char="•"/>
            </a:pPr>
            <a:r>
              <a:rPr lang="en-GB" dirty="0">
                <a:solidFill>
                  <a:schemeClr val="bg1"/>
                </a:solidFill>
                <a:latin typeface="+mj-lt"/>
              </a:rPr>
              <a:t>Increase/Decrease in Average Price of Residential Property in the Last 5 Years </a:t>
            </a:r>
          </a:p>
          <a:p>
            <a:pPr marL="285750" indent="-285750">
              <a:buFont typeface="Arial" panose="020B0604020202020204" pitchFamily="34" charset="0"/>
              <a:buChar char="•"/>
            </a:pPr>
            <a:r>
              <a:rPr lang="en-GB" dirty="0">
                <a:solidFill>
                  <a:schemeClr val="bg1"/>
                </a:solidFill>
                <a:latin typeface="+mj-lt"/>
              </a:rPr>
              <a:t>Geographical Co-ordinates of the Central Point of the postcode. </a:t>
            </a:r>
          </a:p>
          <a:p>
            <a:pPr marL="285750" indent="-285750">
              <a:buFont typeface="Arial" panose="020B0604020202020204" pitchFamily="34" charset="0"/>
              <a:buChar char="•"/>
            </a:pPr>
            <a:endParaRPr lang="en-GB" dirty="0">
              <a:solidFill>
                <a:schemeClr val="bg1"/>
              </a:solidFill>
              <a:latin typeface="+mj-lt"/>
            </a:endParaRPr>
          </a:p>
          <a:p>
            <a:r>
              <a:rPr lang="en-GB" dirty="0">
                <a:solidFill>
                  <a:schemeClr val="bg1"/>
                </a:solidFill>
                <a:latin typeface="+mj-lt"/>
              </a:rPr>
              <a:t>The full dataframe is available on GitHub (</a:t>
            </a:r>
            <a:r>
              <a:rPr lang="en-GB" dirty="0" err="1">
                <a:solidFill>
                  <a:schemeClr val="bg1"/>
                </a:solidFill>
                <a:latin typeface="+mj-lt"/>
              </a:rPr>
              <a:t>df_Manchester</a:t>
            </a:r>
            <a:r>
              <a:rPr lang="en-GB" dirty="0">
                <a:solidFill>
                  <a:schemeClr val="bg1"/>
                </a:solidFill>
                <a:latin typeface="+mj-lt"/>
              </a:rPr>
              <a:t>).</a:t>
            </a:r>
          </a:p>
          <a:p>
            <a:pPr marL="285750" indent="-285750" algn="r">
              <a:buFont typeface="Arial" panose="020B0604020202020204" pitchFamily="34" charset="0"/>
              <a:buChar char="•"/>
            </a:pPr>
            <a:endParaRPr lang="en-GB" dirty="0">
              <a:solidFill>
                <a:schemeClr val="bg1"/>
              </a:solidFill>
              <a:latin typeface="+mj-lt"/>
            </a:endParaRPr>
          </a:p>
          <a:p>
            <a:pPr algn="r"/>
            <a:r>
              <a:rPr lang="en-GB" sz="1600" dirty="0">
                <a:solidFill>
                  <a:schemeClr val="bg1"/>
                </a:solidFill>
                <a:latin typeface="+mj-lt"/>
              </a:rPr>
              <a:t>This data was correct on 29/07/2020.</a:t>
            </a:r>
          </a:p>
        </p:txBody>
      </p:sp>
      <p:pic>
        <p:nvPicPr>
          <p:cNvPr id="6" name="Picture 5">
            <a:extLst>
              <a:ext uri="{FF2B5EF4-FFF2-40B4-BE49-F238E27FC236}">
                <a16:creationId xmlns:a16="http://schemas.microsoft.com/office/drawing/2014/main" id="{80AF8AB1-9762-4090-A632-B5F626C1853C}"/>
              </a:ext>
            </a:extLst>
          </p:cNvPr>
          <p:cNvPicPr>
            <a:picLocks noChangeAspect="1"/>
          </p:cNvPicPr>
          <p:nvPr/>
        </p:nvPicPr>
        <p:blipFill>
          <a:blip r:embed="rId2"/>
          <a:stretch>
            <a:fillRect/>
          </a:stretch>
        </p:blipFill>
        <p:spPr>
          <a:xfrm>
            <a:off x="7410450" y="80962"/>
            <a:ext cx="4229100" cy="6657975"/>
          </a:xfrm>
          <a:prstGeom prst="rect">
            <a:avLst/>
          </a:prstGeom>
        </p:spPr>
      </p:pic>
    </p:spTree>
    <p:extLst>
      <p:ext uri="{BB962C8B-B14F-4D97-AF65-F5344CB8AC3E}">
        <p14:creationId xmlns:p14="http://schemas.microsoft.com/office/powerpoint/2010/main" val="3393876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69E4C79-4A25-4DCA-9CC1-94147A10E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2794E3E-966D-43D0-B426-D33988B92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7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608F4-8786-48D7-9E3E-8282038E1D24}"/>
              </a:ext>
            </a:extLst>
          </p:cNvPr>
          <p:cNvSpPr>
            <a:spLocks noGrp="1"/>
          </p:cNvSpPr>
          <p:nvPr>
            <p:ph type="title"/>
          </p:nvPr>
        </p:nvSpPr>
        <p:spPr>
          <a:xfrm>
            <a:off x="6096000" y="251352"/>
            <a:ext cx="5393824" cy="670673"/>
          </a:xfrm>
        </p:spPr>
        <p:txBody>
          <a:bodyPr>
            <a:normAutofit/>
          </a:bodyPr>
          <a:lstStyle/>
          <a:p>
            <a:pPr algn="ctr"/>
            <a:r>
              <a:rPr lang="en-US" dirty="0"/>
              <a:t>Venue data</a:t>
            </a:r>
          </a:p>
        </p:txBody>
      </p:sp>
      <p:pic>
        <p:nvPicPr>
          <p:cNvPr id="11" name="Picture 10">
            <a:extLst>
              <a:ext uri="{FF2B5EF4-FFF2-40B4-BE49-F238E27FC236}">
                <a16:creationId xmlns:a16="http://schemas.microsoft.com/office/drawing/2014/main" id="{4A7785D4-3C67-4FD3-848B-7156DE31D107}"/>
              </a:ext>
            </a:extLst>
          </p:cNvPr>
          <p:cNvPicPr>
            <a:picLocks noChangeAspect="1"/>
          </p:cNvPicPr>
          <p:nvPr/>
        </p:nvPicPr>
        <p:blipFill rotWithShape="1">
          <a:blip r:embed="rId2"/>
          <a:srcRect l="35284" t="2284" r="9004" b="4359"/>
          <a:stretch/>
        </p:blipFill>
        <p:spPr>
          <a:xfrm>
            <a:off x="0" y="-3"/>
            <a:ext cx="5530430" cy="6858004"/>
          </a:xfrm>
          <a:prstGeom prst="rect">
            <a:avLst/>
          </a:prstGeom>
        </p:spPr>
      </p:pic>
      <p:sp>
        <p:nvSpPr>
          <p:cNvPr id="3" name="Content Placeholder 2">
            <a:extLst>
              <a:ext uri="{FF2B5EF4-FFF2-40B4-BE49-F238E27FC236}">
                <a16:creationId xmlns:a16="http://schemas.microsoft.com/office/drawing/2014/main" id="{5C288122-8D73-476E-8798-05EDABCAA37F}"/>
              </a:ext>
            </a:extLst>
          </p:cNvPr>
          <p:cNvSpPr>
            <a:spLocks noGrp="1"/>
          </p:cNvSpPr>
          <p:nvPr>
            <p:ph idx="1"/>
          </p:nvPr>
        </p:nvSpPr>
        <p:spPr>
          <a:xfrm>
            <a:off x="5844013" y="1168400"/>
            <a:ext cx="6093987" cy="1635760"/>
          </a:xfrm>
        </p:spPr>
        <p:txBody>
          <a:bodyPr>
            <a:normAutofit/>
          </a:bodyPr>
          <a:lstStyle/>
          <a:p>
            <a:pPr marL="0" indent="0">
              <a:buNone/>
            </a:pPr>
            <a:r>
              <a:rPr lang="en-GB" sz="1800" dirty="0">
                <a:latin typeface="+mj-lt"/>
              </a:rPr>
              <a:t>The below dataframe includes all venues within 800m of all of each Manchester postcode, as well as the ‘</a:t>
            </a:r>
            <a:r>
              <a:rPr lang="en-GB" sz="1600" dirty="0">
                <a:latin typeface="+mj-lt"/>
              </a:rPr>
              <a:t>venue</a:t>
            </a:r>
            <a:r>
              <a:rPr lang="en-GB" sz="1800" dirty="0">
                <a:latin typeface="+mj-lt"/>
              </a:rPr>
              <a:t> category’ of each venue which I have obtained using the Foursquare API.</a:t>
            </a:r>
          </a:p>
          <a:p>
            <a:pPr marL="0" indent="0">
              <a:buNone/>
            </a:pPr>
            <a:r>
              <a:rPr lang="en-GB" sz="1800" dirty="0"/>
              <a:t>The full dataframe is available on GitHub (Manchester_venues). </a:t>
            </a:r>
            <a:r>
              <a:rPr lang="en-GB" sz="1800" dirty="0">
                <a:latin typeface="+mj-lt"/>
              </a:rPr>
              <a:t> </a:t>
            </a:r>
          </a:p>
        </p:txBody>
      </p:sp>
      <p:pic>
        <p:nvPicPr>
          <p:cNvPr id="4" name="Picture 3">
            <a:extLst>
              <a:ext uri="{FF2B5EF4-FFF2-40B4-BE49-F238E27FC236}">
                <a16:creationId xmlns:a16="http://schemas.microsoft.com/office/drawing/2014/main" id="{9FE4EC72-8FED-4878-AFDC-5FE752A31A52}"/>
              </a:ext>
            </a:extLst>
          </p:cNvPr>
          <p:cNvPicPr>
            <a:picLocks noChangeAspect="1"/>
          </p:cNvPicPr>
          <p:nvPr/>
        </p:nvPicPr>
        <p:blipFill>
          <a:blip r:embed="rId3"/>
          <a:stretch>
            <a:fillRect/>
          </a:stretch>
        </p:blipFill>
        <p:spPr>
          <a:xfrm>
            <a:off x="5785856" y="2915923"/>
            <a:ext cx="6210300" cy="3695700"/>
          </a:xfrm>
          <a:prstGeom prst="rect">
            <a:avLst/>
          </a:prstGeom>
        </p:spPr>
      </p:pic>
    </p:spTree>
    <p:extLst>
      <p:ext uri="{BB962C8B-B14F-4D97-AF65-F5344CB8AC3E}">
        <p14:creationId xmlns:p14="http://schemas.microsoft.com/office/powerpoint/2010/main" val="1529364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3BB20-FEEF-4D13-9BED-DDED973E2BA9}"/>
              </a:ext>
            </a:extLst>
          </p:cNvPr>
          <p:cNvSpPr>
            <a:spLocks noGrp="1"/>
          </p:cNvSpPr>
          <p:nvPr>
            <p:ph idx="1"/>
          </p:nvPr>
        </p:nvSpPr>
        <p:spPr>
          <a:xfrm>
            <a:off x="547322" y="2663310"/>
            <a:ext cx="4448175" cy="3585090"/>
          </a:xfrm>
          <a:solidFill>
            <a:schemeClr val="accent1">
              <a:lumMod val="40000"/>
              <a:lumOff val="60000"/>
            </a:schemeClr>
          </a:solidFill>
        </p:spPr>
        <p:txBody>
          <a:bodyPr numCol="2" anchor="ctr">
            <a:normAutofit/>
          </a:bodyPr>
          <a:lstStyle/>
          <a:p>
            <a:pPr>
              <a:lnSpc>
                <a:spcPct val="120000"/>
              </a:lnSpc>
            </a:pPr>
            <a:r>
              <a:rPr lang="en-GB" sz="1600" dirty="0"/>
              <a:t>Nightlife</a:t>
            </a:r>
          </a:p>
          <a:p>
            <a:pPr>
              <a:lnSpc>
                <a:spcPct val="120000"/>
              </a:lnSpc>
              <a:spcBef>
                <a:spcPts val="600"/>
              </a:spcBef>
            </a:pPr>
            <a:r>
              <a:rPr lang="en-GB" sz="1600" dirty="0"/>
              <a:t>Food</a:t>
            </a:r>
          </a:p>
          <a:p>
            <a:pPr>
              <a:lnSpc>
                <a:spcPct val="120000"/>
              </a:lnSpc>
              <a:spcBef>
                <a:spcPts val="600"/>
              </a:spcBef>
            </a:pPr>
            <a:r>
              <a:rPr lang="en-GB" sz="1600" dirty="0"/>
              <a:t>Café</a:t>
            </a:r>
          </a:p>
          <a:p>
            <a:pPr>
              <a:lnSpc>
                <a:spcPct val="120000"/>
              </a:lnSpc>
              <a:spcBef>
                <a:spcPts val="600"/>
              </a:spcBef>
            </a:pPr>
            <a:r>
              <a:rPr lang="en-GB" sz="1600" dirty="0"/>
              <a:t>Outdoor Recreation</a:t>
            </a:r>
          </a:p>
          <a:p>
            <a:pPr>
              <a:lnSpc>
                <a:spcPct val="120000"/>
              </a:lnSpc>
              <a:spcBef>
                <a:spcPts val="600"/>
              </a:spcBef>
            </a:pPr>
            <a:r>
              <a:rPr lang="en-GB" sz="1600" dirty="0"/>
              <a:t>Market</a:t>
            </a:r>
          </a:p>
          <a:p>
            <a:pPr>
              <a:lnSpc>
                <a:spcPct val="120000"/>
              </a:lnSpc>
              <a:spcBef>
                <a:spcPts val="600"/>
              </a:spcBef>
            </a:pPr>
            <a:r>
              <a:rPr lang="en-GB" sz="1600" dirty="0"/>
              <a:t>Sports and Leisure</a:t>
            </a:r>
          </a:p>
          <a:p>
            <a:pPr>
              <a:lnSpc>
                <a:spcPct val="120000"/>
              </a:lnSpc>
              <a:spcBef>
                <a:spcPts val="600"/>
              </a:spcBef>
            </a:pPr>
            <a:r>
              <a:rPr lang="en-GB" sz="1600" dirty="0"/>
              <a:t>Events Centres</a:t>
            </a:r>
          </a:p>
          <a:p>
            <a:pPr>
              <a:lnSpc>
                <a:spcPct val="120000"/>
              </a:lnSpc>
              <a:spcBef>
                <a:spcPts val="600"/>
              </a:spcBef>
            </a:pPr>
            <a:r>
              <a:rPr lang="en-GB" sz="1600" dirty="0"/>
              <a:t>Factories and Warehouses</a:t>
            </a:r>
          </a:p>
          <a:p>
            <a:pPr>
              <a:lnSpc>
                <a:spcPct val="120000"/>
              </a:lnSpc>
              <a:spcBef>
                <a:spcPts val="600"/>
              </a:spcBef>
            </a:pPr>
            <a:r>
              <a:rPr lang="en-GB" sz="1600" dirty="0"/>
              <a:t>Business Services</a:t>
            </a:r>
          </a:p>
          <a:p>
            <a:pPr>
              <a:lnSpc>
                <a:spcPct val="120000"/>
              </a:lnSpc>
              <a:spcBef>
                <a:spcPts val="600"/>
              </a:spcBef>
            </a:pPr>
            <a:r>
              <a:rPr lang="en-GB" sz="1600" dirty="0"/>
              <a:t>Travel &amp; Transport</a:t>
            </a:r>
          </a:p>
          <a:p>
            <a:pPr>
              <a:lnSpc>
                <a:spcPct val="120000"/>
              </a:lnSpc>
              <a:spcBef>
                <a:spcPts val="600"/>
              </a:spcBef>
            </a:pPr>
            <a:r>
              <a:rPr lang="en-GB" sz="1600" dirty="0"/>
              <a:t>Arts and Entertainment</a:t>
            </a:r>
          </a:p>
          <a:p>
            <a:pPr>
              <a:lnSpc>
                <a:spcPct val="120000"/>
              </a:lnSpc>
              <a:spcBef>
                <a:spcPts val="600"/>
              </a:spcBef>
            </a:pPr>
            <a:r>
              <a:rPr lang="en-GB" sz="1600" dirty="0"/>
              <a:t>Places to Stay</a:t>
            </a:r>
          </a:p>
          <a:p>
            <a:pPr>
              <a:lnSpc>
                <a:spcPct val="120000"/>
              </a:lnSpc>
              <a:spcBef>
                <a:spcPts val="600"/>
              </a:spcBef>
            </a:pPr>
            <a:r>
              <a:rPr lang="en-GB" sz="1600" dirty="0"/>
              <a:t>Shops and Amenities</a:t>
            </a:r>
          </a:p>
          <a:p>
            <a:pPr>
              <a:lnSpc>
                <a:spcPct val="120000"/>
              </a:lnSpc>
              <a:spcBef>
                <a:spcPts val="600"/>
              </a:spcBef>
            </a:pPr>
            <a:r>
              <a:rPr lang="en-GB" sz="1600" dirty="0"/>
              <a:t>Supermarkets</a:t>
            </a:r>
            <a:endParaRPr lang="en-GB" sz="1400" dirty="0"/>
          </a:p>
        </p:txBody>
      </p:sp>
      <p:sp>
        <p:nvSpPr>
          <p:cNvPr id="4" name="Title 1">
            <a:extLst>
              <a:ext uri="{FF2B5EF4-FFF2-40B4-BE49-F238E27FC236}">
                <a16:creationId xmlns:a16="http://schemas.microsoft.com/office/drawing/2014/main" id="{AB096691-B9F4-4108-ADAA-9A0BCA07CBAC}"/>
              </a:ext>
            </a:extLst>
          </p:cNvPr>
          <p:cNvSpPr>
            <a:spLocks noGrp="1"/>
          </p:cNvSpPr>
          <p:nvPr>
            <p:ph type="title"/>
          </p:nvPr>
        </p:nvSpPr>
        <p:spPr>
          <a:xfrm>
            <a:off x="436881" y="1169595"/>
            <a:ext cx="4558616" cy="1316430"/>
          </a:xfrm>
        </p:spPr>
        <p:txBody>
          <a:bodyPr>
            <a:normAutofit/>
          </a:bodyPr>
          <a:lstStyle/>
          <a:p>
            <a:r>
              <a:rPr lang="en-US" sz="1200" dirty="0"/>
              <a:t>Initially, the venues</a:t>
            </a:r>
            <a:r>
              <a:rPr lang="en-GB" sz="1200" dirty="0"/>
              <a:t> were assigned categories that were slightly too specific to gather any meaningful insights, so I grouped them as follows:</a:t>
            </a:r>
            <a:endParaRPr lang="en-US" dirty="0"/>
          </a:p>
        </p:txBody>
      </p:sp>
      <p:sp>
        <p:nvSpPr>
          <p:cNvPr id="6" name="TextBox 5">
            <a:extLst>
              <a:ext uri="{FF2B5EF4-FFF2-40B4-BE49-F238E27FC236}">
                <a16:creationId xmlns:a16="http://schemas.microsoft.com/office/drawing/2014/main" id="{B2534106-5395-4CBF-8BA5-0B1296F2073F}"/>
              </a:ext>
            </a:extLst>
          </p:cNvPr>
          <p:cNvSpPr txBox="1"/>
          <p:nvPr/>
        </p:nvSpPr>
        <p:spPr>
          <a:xfrm>
            <a:off x="304800" y="345979"/>
            <a:ext cx="11420475" cy="646331"/>
          </a:xfrm>
          <a:prstGeom prst="rect">
            <a:avLst/>
          </a:prstGeom>
          <a:noFill/>
        </p:spPr>
        <p:txBody>
          <a:bodyPr wrap="square" rtlCol="0">
            <a:spAutoFit/>
          </a:bodyPr>
          <a:lstStyle/>
          <a:p>
            <a:pPr algn="ctr"/>
            <a:r>
              <a:rPr lang="en-US" sz="3600" dirty="0">
                <a:solidFill>
                  <a:schemeClr val="tx2">
                    <a:lumMod val="90000"/>
                    <a:lumOff val="10000"/>
                  </a:schemeClr>
                </a:solidFill>
                <a:latin typeface="+mj-lt"/>
              </a:rPr>
              <a:t>VENUE DATA</a:t>
            </a:r>
            <a:endParaRPr lang="en-GB" sz="3600" dirty="0">
              <a:solidFill>
                <a:schemeClr val="tx2">
                  <a:lumMod val="90000"/>
                  <a:lumOff val="10000"/>
                </a:schemeClr>
              </a:solidFill>
              <a:latin typeface="+mj-lt"/>
            </a:endParaRPr>
          </a:p>
        </p:txBody>
      </p:sp>
      <p:pic>
        <p:nvPicPr>
          <p:cNvPr id="7" name="Picture 6">
            <a:extLst>
              <a:ext uri="{FF2B5EF4-FFF2-40B4-BE49-F238E27FC236}">
                <a16:creationId xmlns:a16="http://schemas.microsoft.com/office/drawing/2014/main" id="{118DFBE5-6ACB-4A36-BD0E-05224881E5C4}"/>
              </a:ext>
            </a:extLst>
          </p:cNvPr>
          <p:cNvPicPr>
            <a:picLocks noChangeAspect="1"/>
          </p:cNvPicPr>
          <p:nvPr/>
        </p:nvPicPr>
        <p:blipFill>
          <a:blip r:embed="rId2"/>
          <a:stretch>
            <a:fillRect/>
          </a:stretch>
        </p:blipFill>
        <p:spPr>
          <a:xfrm>
            <a:off x="5200649" y="1378393"/>
            <a:ext cx="6444029" cy="5279582"/>
          </a:xfrm>
          <a:prstGeom prst="rect">
            <a:avLst/>
          </a:prstGeom>
        </p:spPr>
      </p:pic>
    </p:spTree>
    <p:extLst>
      <p:ext uri="{BB962C8B-B14F-4D97-AF65-F5344CB8AC3E}">
        <p14:creationId xmlns:p14="http://schemas.microsoft.com/office/powerpoint/2010/main" val="220005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C29AEF-5062-4D89-B370-1849850F447D}"/>
              </a:ext>
            </a:extLst>
          </p:cNvPr>
          <p:cNvPicPr>
            <a:picLocks noGrp="1" noChangeAspect="1"/>
          </p:cNvPicPr>
          <p:nvPr>
            <p:ph idx="1"/>
          </p:nvPr>
        </p:nvPicPr>
        <p:blipFill rotWithShape="1">
          <a:blip r:embed="rId2"/>
          <a:srcRect l="14170" t="-1" r="23267" b="-1"/>
          <a:stretch/>
        </p:blipFill>
        <p:spPr>
          <a:xfrm>
            <a:off x="3345654" y="0"/>
            <a:ext cx="8846346" cy="6858001"/>
          </a:xfrm>
          <a:prstGeom prst="rect">
            <a:avLst/>
          </a:prstGeom>
        </p:spPr>
      </p:pic>
      <p:sp>
        <p:nvSpPr>
          <p:cNvPr id="12" name="TextBox 11">
            <a:extLst>
              <a:ext uri="{FF2B5EF4-FFF2-40B4-BE49-F238E27FC236}">
                <a16:creationId xmlns:a16="http://schemas.microsoft.com/office/drawing/2014/main" id="{FE1F4069-B5E8-4C01-B482-824EB4169A0C}"/>
              </a:ext>
            </a:extLst>
          </p:cNvPr>
          <p:cNvSpPr txBox="1"/>
          <p:nvPr/>
        </p:nvSpPr>
        <p:spPr>
          <a:xfrm>
            <a:off x="289439" y="2489199"/>
            <a:ext cx="2654348" cy="2462213"/>
          </a:xfrm>
          <a:prstGeom prst="rect">
            <a:avLst/>
          </a:prstGeom>
          <a:noFill/>
        </p:spPr>
        <p:txBody>
          <a:bodyPr wrap="square" rtlCol="0">
            <a:spAutoFit/>
          </a:bodyPr>
          <a:lstStyle/>
          <a:p>
            <a:r>
              <a:rPr lang="en-GB" dirty="0">
                <a:solidFill>
                  <a:schemeClr val="accent3">
                    <a:lumMod val="50000"/>
                  </a:schemeClr>
                </a:solidFill>
                <a:latin typeface="+mj-lt"/>
              </a:rPr>
              <a:t>I have used Folium to plot a map</a:t>
            </a:r>
            <a:r>
              <a:rPr lang="en-GB" sz="1600" dirty="0">
                <a:solidFill>
                  <a:schemeClr val="accent3">
                    <a:lumMod val="50000"/>
                  </a:schemeClr>
                </a:solidFill>
                <a:latin typeface="+mj-lt"/>
              </a:rPr>
              <a:t> </a:t>
            </a:r>
            <a:r>
              <a:rPr lang="en-GB" dirty="0">
                <a:solidFill>
                  <a:schemeClr val="accent3">
                    <a:lumMod val="50000"/>
                  </a:schemeClr>
                </a:solidFill>
                <a:latin typeface="+mj-lt"/>
              </a:rPr>
              <a:t>of Manchester (left). The central points of all postcodes are indicated on the map with a blue circle.</a:t>
            </a:r>
          </a:p>
          <a:p>
            <a:endParaRPr lang="en-GB" sz="1600" dirty="0">
              <a:solidFill>
                <a:schemeClr val="accent3">
                  <a:lumMod val="50000"/>
                </a:schemeClr>
              </a:solidFill>
              <a:latin typeface="+mj-lt"/>
            </a:endParaRPr>
          </a:p>
          <a:p>
            <a:r>
              <a:rPr lang="en-GB" sz="1600" dirty="0">
                <a:solidFill>
                  <a:schemeClr val="accent3">
                    <a:lumMod val="50000"/>
                  </a:schemeClr>
                </a:solidFill>
                <a:latin typeface="+mj-lt"/>
              </a:rPr>
              <a:t>Central areas include </a:t>
            </a:r>
            <a:r>
              <a:rPr lang="en-GB" sz="1600" b="1" dirty="0">
                <a:solidFill>
                  <a:schemeClr val="accent3">
                    <a:lumMod val="50000"/>
                  </a:schemeClr>
                </a:solidFill>
                <a:latin typeface="+mj-lt"/>
              </a:rPr>
              <a:t>Piccadilly</a:t>
            </a:r>
            <a:r>
              <a:rPr lang="en-GB" sz="1600" dirty="0">
                <a:solidFill>
                  <a:schemeClr val="accent3">
                    <a:lumMod val="50000"/>
                  </a:schemeClr>
                </a:solidFill>
                <a:latin typeface="+mj-lt"/>
              </a:rPr>
              <a:t>,</a:t>
            </a:r>
            <a:r>
              <a:rPr lang="en-GB" sz="1600" b="1" dirty="0">
                <a:solidFill>
                  <a:schemeClr val="accent3">
                    <a:lumMod val="50000"/>
                  </a:schemeClr>
                </a:solidFill>
                <a:latin typeface="+mj-lt"/>
              </a:rPr>
              <a:t> Blackfriars</a:t>
            </a:r>
            <a:r>
              <a:rPr lang="en-GB" sz="1600" dirty="0">
                <a:solidFill>
                  <a:schemeClr val="accent3">
                    <a:lumMod val="50000"/>
                  </a:schemeClr>
                </a:solidFill>
                <a:latin typeface="+mj-lt"/>
              </a:rPr>
              <a:t>,</a:t>
            </a:r>
            <a:r>
              <a:rPr lang="en-GB" sz="1600" b="1" dirty="0">
                <a:solidFill>
                  <a:schemeClr val="accent3">
                    <a:lumMod val="50000"/>
                  </a:schemeClr>
                </a:solidFill>
                <a:latin typeface="+mj-lt"/>
              </a:rPr>
              <a:t> City Centre </a:t>
            </a:r>
            <a:r>
              <a:rPr lang="en-GB" sz="1600" dirty="0">
                <a:solidFill>
                  <a:schemeClr val="accent3">
                    <a:lumMod val="50000"/>
                  </a:schemeClr>
                </a:solidFill>
                <a:latin typeface="+mj-lt"/>
              </a:rPr>
              <a:t>and </a:t>
            </a:r>
            <a:r>
              <a:rPr lang="en-GB" sz="1600" b="1" dirty="0">
                <a:solidFill>
                  <a:schemeClr val="accent3">
                    <a:lumMod val="50000"/>
                  </a:schemeClr>
                </a:solidFill>
                <a:latin typeface="+mj-lt"/>
              </a:rPr>
              <a:t>Ancoats</a:t>
            </a:r>
            <a:r>
              <a:rPr lang="en-GB" sz="1600" dirty="0">
                <a:solidFill>
                  <a:schemeClr val="accent3">
                    <a:lumMod val="50000"/>
                  </a:schemeClr>
                </a:solidFill>
                <a:latin typeface="+mj-lt"/>
              </a:rPr>
              <a:t>.</a:t>
            </a:r>
            <a:endParaRPr lang="en-GB" sz="1600" dirty="0">
              <a:solidFill>
                <a:schemeClr val="bg1"/>
              </a:solidFill>
              <a:latin typeface="+mj-lt"/>
            </a:endParaRPr>
          </a:p>
        </p:txBody>
      </p:sp>
      <p:sp>
        <p:nvSpPr>
          <p:cNvPr id="6" name="Title 1">
            <a:extLst>
              <a:ext uri="{FF2B5EF4-FFF2-40B4-BE49-F238E27FC236}">
                <a16:creationId xmlns:a16="http://schemas.microsoft.com/office/drawing/2014/main" id="{0F456BD8-1BB2-4C9C-A7C5-8CA5E68CDB1F}"/>
              </a:ext>
            </a:extLst>
          </p:cNvPr>
          <p:cNvSpPr>
            <a:spLocks noGrp="1"/>
          </p:cNvSpPr>
          <p:nvPr>
            <p:ph type="title"/>
          </p:nvPr>
        </p:nvSpPr>
        <p:spPr>
          <a:xfrm>
            <a:off x="327961" y="619759"/>
            <a:ext cx="2770839" cy="1481911"/>
          </a:xfrm>
        </p:spPr>
        <p:txBody>
          <a:bodyPr>
            <a:normAutofit/>
          </a:bodyPr>
          <a:lstStyle/>
          <a:p>
            <a:pPr algn="ctr"/>
            <a:r>
              <a:rPr lang="en-GB" sz="2400" dirty="0"/>
              <a:t>Manchester</a:t>
            </a:r>
            <a:r>
              <a:rPr lang="en-GB" dirty="0"/>
              <a:t> Suburbs Map</a:t>
            </a:r>
          </a:p>
        </p:txBody>
      </p:sp>
    </p:spTree>
    <p:extLst>
      <p:ext uri="{BB962C8B-B14F-4D97-AF65-F5344CB8AC3E}">
        <p14:creationId xmlns:p14="http://schemas.microsoft.com/office/powerpoint/2010/main" val="3199141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8FA3D-A030-42C3-B77C-EC34462AC017}"/>
              </a:ext>
            </a:extLst>
          </p:cNvPr>
          <p:cNvSpPr>
            <a:spLocks noGrp="1"/>
          </p:cNvSpPr>
          <p:nvPr>
            <p:ph type="title"/>
          </p:nvPr>
        </p:nvSpPr>
        <p:spPr>
          <a:xfrm>
            <a:off x="0" y="0"/>
            <a:ext cx="12192000" cy="1050290"/>
          </a:xfrm>
          <a:solidFill>
            <a:schemeClr val="accent1">
              <a:lumMod val="40000"/>
              <a:lumOff val="60000"/>
            </a:schemeClr>
          </a:solidFill>
        </p:spPr>
        <p:txBody>
          <a:bodyPr/>
          <a:lstStyle/>
          <a:p>
            <a:pPr algn="ctr"/>
            <a:r>
              <a:rPr lang="en-GB" b="1" dirty="0"/>
              <a:t>Exploratory analysis </a:t>
            </a:r>
            <a:r>
              <a:rPr lang="en-GB" dirty="0"/>
              <a:t>– Property Prices</a:t>
            </a:r>
          </a:p>
        </p:txBody>
      </p:sp>
      <p:sp>
        <p:nvSpPr>
          <p:cNvPr id="9" name="Content Placeholder 2">
            <a:extLst>
              <a:ext uri="{FF2B5EF4-FFF2-40B4-BE49-F238E27FC236}">
                <a16:creationId xmlns:a16="http://schemas.microsoft.com/office/drawing/2014/main" id="{0C58497A-62FB-4E05-9715-4EE3CAA98883}"/>
              </a:ext>
            </a:extLst>
          </p:cNvPr>
          <p:cNvSpPr>
            <a:spLocks noGrp="1"/>
          </p:cNvSpPr>
          <p:nvPr>
            <p:ph idx="1"/>
          </p:nvPr>
        </p:nvSpPr>
        <p:spPr>
          <a:xfrm>
            <a:off x="9364170" y="1565564"/>
            <a:ext cx="2564597" cy="4530436"/>
          </a:xfrm>
          <a:solidFill>
            <a:schemeClr val="accent1">
              <a:lumMod val="40000"/>
              <a:lumOff val="60000"/>
            </a:schemeClr>
          </a:solidFill>
        </p:spPr>
        <p:txBody>
          <a:bodyPr>
            <a:normAutofit fontScale="92500" lnSpcReduction="20000"/>
          </a:bodyPr>
          <a:lstStyle/>
          <a:p>
            <a:pPr marL="0" indent="0">
              <a:buNone/>
            </a:pPr>
            <a:r>
              <a:rPr lang="en-GB" sz="1800" dirty="0"/>
              <a:t>These two graphs show the average house </a:t>
            </a:r>
            <a:r>
              <a:rPr lang="en-GB" sz="1800" b="1" i="1" dirty="0"/>
              <a:t>price</a:t>
            </a:r>
            <a:r>
              <a:rPr lang="en-GB" sz="1800" dirty="0"/>
              <a:t> and average </a:t>
            </a:r>
            <a:r>
              <a:rPr lang="en-GB" sz="1800" b="1" i="1" dirty="0"/>
              <a:t>rent </a:t>
            </a:r>
            <a:r>
              <a:rPr lang="en-GB" sz="1800" dirty="0"/>
              <a:t>in each of the Manchester suburbs. </a:t>
            </a:r>
          </a:p>
          <a:p>
            <a:pPr marL="0" indent="0">
              <a:buNone/>
            </a:pPr>
            <a:r>
              <a:rPr lang="en-GB" sz="1800" dirty="0"/>
              <a:t>The two graphs look quite similar, but notice that </a:t>
            </a:r>
            <a:r>
              <a:rPr lang="en-GB" sz="1800" i="1" u="sng" dirty="0"/>
              <a:t>house prices</a:t>
            </a:r>
            <a:r>
              <a:rPr lang="en-GB" sz="1800" i="1" dirty="0"/>
              <a:t> are highest</a:t>
            </a:r>
            <a:r>
              <a:rPr lang="en-GB" sz="1800" dirty="0"/>
              <a:t> in the following areas: </a:t>
            </a:r>
            <a:r>
              <a:rPr lang="en-GB" sz="1800" b="1" dirty="0"/>
              <a:t>Didsbury</a:t>
            </a:r>
            <a:r>
              <a:rPr lang="en-GB" sz="1800" dirty="0"/>
              <a:t>, </a:t>
            </a:r>
            <a:r>
              <a:rPr lang="en-GB" sz="1800" b="1" dirty="0"/>
              <a:t>Chorlton-cum-Hardy</a:t>
            </a:r>
            <a:r>
              <a:rPr lang="en-GB" sz="1800" dirty="0"/>
              <a:t>, </a:t>
            </a:r>
            <a:r>
              <a:rPr lang="en-GB" sz="1800" b="1" dirty="0"/>
              <a:t>Prestwich</a:t>
            </a:r>
            <a:r>
              <a:rPr lang="en-GB" sz="1800" dirty="0"/>
              <a:t>, </a:t>
            </a:r>
            <a:r>
              <a:rPr lang="en-GB" sz="1800" b="1" dirty="0"/>
              <a:t>Worsley</a:t>
            </a:r>
            <a:r>
              <a:rPr lang="en-GB" sz="1800" dirty="0"/>
              <a:t>, </a:t>
            </a:r>
            <a:r>
              <a:rPr lang="en-GB" sz="1800" b="1" dirty="0"/>
              <a:t>Sale </a:t>
            </a:r>
            <a:r>
              <a:rPr lang="en-GB" sz="1800" dirty="0"/>
              <a:t>and </a:t>
            </a:r>
            <a:r>
              <a:rPr lang="en-GB" sz="1800" b="1" dirty="0"/>
              <a:t>Urmston</a:t>
            </a:r>
            <a:r>
              <a:rPr lang="en-GB" sz="1800" dirty="0"/>
              <a:t>. </a:t>
            </a:r>
          </a:p>
          <a:p>
            <a:pPr marL="0" indent="0">
              <a:buNone/>
            </a:pPr>
            <a:r>
              <a:rPr lang="en-GB" sz="1800" dirty="0"/>
              <a:t>We see the </a:t>
            </a:r>
            <a:r>
              <a:rPr lang="en-GB" sz="1800" i="1" u="sng" dirty="0"/>
              <a:t>highest rent </a:t>
            </a:r>
            <a:r>
              <a:rPr lang="en-GB" sz="1800" dirty="0"/>
              <a:t>in the following areas: </a:t>
            </a:r>
            <a:r>
              <a:rPr lang="en-GB" sz="1800" b="1" dirty="0"/>
              <a:t>Piccadilly</a:t>
            </a:r>
            <a:r>
              <a:rPr lang="en-GB" sz="1800" dirty="0"/>
              <a:t>, </a:t>
            </a:r>
            <a:r>
              <a:rPr lang="en-GB" sz="1800" b="1" dirty="0"/>
              <a:t>City Centre</a:t>
            </a:r>
            <a:r>
              <a:rPr lang="en-GB" sz="1800" dirty="0"/>
              <a:t>, </a:t>
            </a:r>
            <a:r>
              <a:rPr lang="en-GB" sz="1800" b="1" dirty="0"/>
              <a:t>Blackfriars</a:t>
            </a:r>
            <a:r>
              <a:rPr lang="en-GB" sz="1800" dirty="0"/>
              <a:t>, </a:t>
            </a:r>
            <a:r>
              <a:rPr lang="en-GB" sz="1800" b="1" dirty="0"/>
              <a:t>Ancoats</a:t>
            </a:r>
            <a:r>
              <a:rPr lang="en-GB" sz="1800" dirty="0"/>
              <a:t>, </a:t>
            </a:r>
            <a:r>
              <a:rPr lang="en-GB" sz="1800" b="1" dirty="0"/>
              <a:t>Hulme</a:t>
            </a:r>
            <a:r>
              <a:rPr lang="en-GB" sz="1800" dirty="0"/>
              <a:t>, </a:t>
            </a:r>
            <a:r>
              <a:rPr lang="en-GB" sz="1800" b="1" dirty="0"/>
              <a:t>Didsbury</a:t>
            </a:r>
            <a:r>
              <a:rPr lang="en-GB" sz="1800" dirty="0"/>
              <a:t>, </a:t>
            </a:r>
            <a:r>
              <a:rPr lang="en-GB" sz="1800" b="1" dirty="0"/>
              <a:t>Chorlton-cum-Hardy</a:t>
            </a:r>
            <a:r>
              <a:rPr lang="en-GB" sz="1800" dirty="0"/>
              <a:t>, </a:t>
            </a:r>
            <a:r>
              <a:rPr lang="en-GB" sz="1800" b="1" dirty="0"/>
              <a:t>Sale</a:t>
            </a:r>
            <a:r>
              <a:rPr lang="en-GB" sz="1800" dirty="0"/>
              <a:t>, </a:t>
            </a:r>
            <a:r>
              <a:rPr lang="en-GB" sz="1800" b="1" dirty="0"/>
              <a:t>Urmston</a:t>
            </a:r>
            <a:r>
              <a:rPr lang="en-GB" sz="1800" dirty="0"/>
              <a:t> and </a:t>
            </a:r>
            <a:r>
              <a:rPr lang="en-GB" sz="1800" b="1" dirty="0"/>
              <a:t>Salford Quays</a:t>
            </a:r>
            <a:r>
              <a:rPr lang="en-GB" sz="1800" dirty="0"/>
              <a:t>.</a:t>
            </a:r>
            <a:endParaRPr lang="en-GB" sz="1800" b="1" dirty="0"/>
          </a:p>
        </p:txBody>
      </p:sp>
      <p:pic>
        <p:nvPicPr>
          <p:cNvPr id="2050" name="Picture 2">
            <a:extLst>
              <a:ext uri="{FF2B5EF4-FFF2-40B4-BE49-F238E27FC236}">
                <a16:creationId xmlns:a16="http://schemas.microsoft.com/office/drawing/2014/main" id="{450DF49A-B0E7-4304-8178-2D07F2E73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27" y="1392545"/>
            <a:ext cx="8968365" cy="26391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40501A6-8332-48A2-853A-DA505D484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46" y="4044976"/>
            <a:ext cx="8968365" cy="266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423437"/>
      </p:ext>
    </p:extLst>
  </p:cSld>
  <p:clrMapOvr>
    <a:masterClrMapping/>
  </p:clrMapOvr>
</p:sld>
</file>

<file path=ppt/theme/theme1.xml><?xml version="1.0" encoding="utf-8"?>
<a:theme xmlns:a="http://schemas.openxmlformats.org/drawingml/2006/main" name="ClassicFrameVTI">
  <a:themeElements>
    <a:clrScheme name="AnalogousFromLightSeed_2SEEDS">
      <a:dk1>
        <a:srgbClr val="000000"/>
      </a:dk1>
      <a:lt1>
        <a:srgbClr val="FFFFFF"/>
      </a:lt1>
      <a:dk2>
        <a:srgbClr val="243241"/>
      </a:dk2>
      <a:lt2>
        <a:srgbClr val="E8E5E2"/>
      </a:lt2>
      <a:accent1>
        <a:srgbClr val="7F9ABA"/>
      </a:accent1>
      <a:accent2>
        <a:srgbClr val="80A8AE"/>
      </a:accent2>
      <a:accent3>
        <a:srgbClr val="9699C6"/>
      </a:accent3>
      <a:accent4>
        <a:srgbClr val="BA867F"/>
      </a:accent4>
      <a:accent5>
        <a:srgbClr val="B89D7C"/>
      </a:accent5>
      <a:accent6>
        <a:srgbClr val="A8A673"/>
      </a:accent6>
      <a:hlink>
        <a:srgbClr val="9A7E5D"/>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3770</TotalTime>
  <Words>2371</Words>
  <Application>Microsoft Office PowerPoint</Application>
  <PresentationFormat>Widescreen</PresentationFormat>
  <Paragraphs>188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Gill Sans MT</vt:lpstr>
      <vt:lpstr>Goudy Old Style</vt:lpstr>
      <vt:lpstr>ibm-plex-sans</vt:lpstr>
      <vt:lpstr>ClassicFrameVTI</vt:lpstr>
      <vt:lpstr>Manchester’s  Most desirable suburbs, to live and invest</vt:lpstr>
      <vt:lpstr>Investing in  ManchesteR, uK</vt:lpstr>
      <vt:lpstr>Investing in  ManchesteR, uK</vt:lpstr>
      <vt:lpstr>The Data</vt:lpstr>
      <vt:lpstr>Postcode Data</vt:lpstr>
      <vt:lpstr>Venue data</vt:lpstr>
      <vt:lpstr>Initially, the venues were assigned categories that were slightly too specific to gather any meaningful insights, so I grouped them as follows:</vt:lpstr>
      <vt:lpstr>Manchester Suburbs Map</vt:lpstr>
      <vt:lpstr>Exploratory analysis – Property Prices</vt:lpstr>
      <vt:lpstr>Exploratory analysis – Venue distribution</vt:lpstr>
      <vt:lpstr>PowerPoint Presentation</vt:lpstr>
      <vt:lpstr>Initial insights - Rent is higher in  suburbs with more venues</vt:lpstr>
      <vt:lpstr>Statistical Analysis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Manchester’s desirable suburbs to live and invest</dc:title>
  <dc:creator>Amy Trueman</dc:creator>
  <cp:lastModifiedBy>Amy Trueman</cp:lastModifiedBy>
  <cp:revision>50</cp:revision>
  <dcterms:created xsi:type="dcterms:W3CDTF">2020-07-31T08:25:53Z</dcterms:created>
  <dcterms:modified xsi:type="dcterms:W3CDTF">2020-08-05T16:05:26Z</dcterms:modified>
</cp:coreProperties>
</file>